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6858000" cy="9906000" type="A4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淡色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間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 autoAdjust="0"/>
    <p:restoredTop sz="96049" autoAdjust="0"/>
  </p:normalViewPr>
  <p:slideViewPr>
    <p:cSldViewPr snapToObjects="1">
      <p:cViewPr>
        <p:scale>
          <a:sx n="100" d="100"/>
          <a:sy n="100" d="100"/>
        </p:scale>
        <p:origin x="1818" y="-118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4FA8-B2C8-6746-BF6C-690D00EFA558}" type="datetimeFigureOut">
              <a:rPr lang="ja-JP" altLang="en-US" smtClean="0"/>
              <a:pPr/>
              <a:t>2020/8/21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9F76A-8078-5940-A2E3-B765C557C0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338941"/>
            <a:ext cx="6858000" cy="238000"/>
          </a:xfrm>
        </p:spPr>
        <p:txBody>
          <a:bodyPr>
            <a:normAutofit fontScale="90000"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施設実習指導　ワークシート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0400" y="10058400"/>
            <a:ext cx="533400" cy="216812"/>
          </a:xfrm>
        </p:spPr>
        <p:txBody>
          <a:bodyPr>
            <a:normAutofit fontScale="32500" lnSpcReduction="20000"/>
          </a:bodyPr>
          <a:lstStyle/>
          <a:p>
            <a:r>
              <a:rPr lang="ja-JP" altLang="en-US" dirty="0"/>
              <a:t>２</a:t>
            </a: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269117"/>
              </p:ext>
            </p:extLst>
          </p:nvPr>
        </p:nvGraphicFramePr>
        <p:xfrm>
          <a:off x="548680" y="1384943"/>
          <a:ext cx="6155984" cy="71354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5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65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14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1863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主な授業内容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と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授業のねらい</a:t>
                      </a:r>
                    </a:p>
                  </a:txBody>
                  <a:tcPr marL="89889" marR="89889" marT="44945" marB="449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※</a:t>
                      </a:r>
                      <a:r>
                        <a:rPr kumimoji="1" lang="ja-JP" altLang="en-US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下の欄は、担当の先生の指示に従って記入してください。</a:t>
                      </a:r>
                      <a:endParaRPr kumimoji="1" lang="en-US" altLang="ja-JP" sz="700" b="0" dirty="0">
                        <a:solidFill>
                          <a:srgbClr val="000000"/>
                        </a:solidFill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</a:t>
                      </a:r>
                      <a:r>
                        <a:rPr kumimoji="1" lang="ja-JP" altLang="en-US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 </a:t>
                      </a:r>
                      <a:r>
                        <a:rPr kumimoji="1" lang="en-US" altLang="ja-JP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No.</a:t>
                      </a:r>
                      <a:endParaRPr kumimoji="1" lang="ja-JP" altLang="en-US" sz="700" b="0" dirty="0">
                        <a:solidFill>
                          <a:srgbClr val="000000"/>
                        </a:solidFill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0329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87678">
                <a:tc gridSpan="4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◆授業のポイント！</a:t>
                      </a:r>
                    </a:p>
                  </a:txBody>
                  <a:tcPr marL="89889" marR="89889" marT="44945" marB="449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80874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ラベルＡ（白色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ラベルＢ（桃色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60000">
                <a:tc grid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◆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Reflection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！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89889" marR="89889" marT="44945" marB="44945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448382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684599"/>
              </p:ext>
            </p:extLst>
          </p:nvPr>
        </p:nvGraphicFramePr>
        <p:xfrm>
          <a:off x="548680" y="648949"/>
          <a:ext cx="6155983" cy="630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241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91620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666990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1591999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4925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  <a:gridCol w="1477600">
                  <a:extLst>
                    <a:ext uri="{9D8B030D-6E8A-4147-A177-3AD203B41FA5}">
                      <a16:colId xmlns:a16="http://schemas.microsoft.com/office/drawing/2014/main" val="3365303219"/>
                    </a:ext>
                  </a:extLst>
                </a:gridCol>
              </a:tblGrid>
              <a:tr h="171657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授業実施日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月　　　日　　　曜日　　天候　　　　　　　　第　　　回目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出席者</a:t>
                      </a:r>
                      <a:r>
                        <a:rPr kumimoji="1" lang="ja-JP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</a:t>
                      </a:r>
                      <a:r>
                        <a:rPr kumimoji="1" lang="ja-JP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名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1716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7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欠席者　　　　　</a:t>
                      </a:r>
                    </a:p>
                  </a:txBody>
                  <a:tcPr marL="89889" marR="89889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名</a:t>
                      </a:r>
                    </a:p>
                  </a:txBody>
                  <a:tcPr marL="89889" marR="89889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3711311"/>
                  </a:ext>
                </a:extLst>
              </a:tr>
              <a:tr h="2876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ゲスト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8D8BA1B-ADC6-443F-A2B7-F1E1E02B9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112585"/>
              </p:ext>
            </p:extLst>
          </p:nvPr>
        </p:nvGraphicFramePr>
        <p:xfrm>
          <a:off x="548680" y="8625408"/>
          <a:ext cx="6155984" cy="9001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6307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5379677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</a:tblGrid>
              <a:tr h="180138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ts val="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次回までの課題（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Homework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）・その他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〈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予定，特記事項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〉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400"/>
                        </a:lnSpc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943084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HW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（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No.   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その他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FF12B5-B991-485B-B7F0-E353338D749E}"/>
              </a:ext>
            </a:extLst>
          </p:cNvPr>
          <p:cNvSpPr txBox="1"/>
          <p:nvPr/>
        </p:nvSpPr>
        <p:spPr>
          <a:xfrm>
            <a:off x="5445224" y="9567059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868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338941"/>
            <a:ext cx="6858000" cy="238000"/>
          </a:xfrm>
        </p:spPr>
        <p:txBody>
          <a:bodyPr>
            <a:normAutofit fontScale="90000"/>
          </a:bodyPr>
          <a:lstStyle/>
          <a:p>
            <a:r>
              <a:rPr lang="ja-JP" altLang="en-US" sz="1200" b="1">
                <a:latin typeface="游ゴシック" panose="020B0400000000000000" pitchFamily="50" charset="-128"/>
                <a:ea typeface="游ゴシック" panose="020B0400000000000000" pitchFamily="50" charset="-128"/>
              </a:rPr>
              <a:t>施設実習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指導　ワークシート（応用例）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0400" y="10058400"/>
            <a:ext cx="533400" cy="216812"/>
          </a:xfrm>
        </p:spPr>
        <p:txBody>
          <a:bodyPr>
            <a:normAutofit fontScale="32500" lnSpcReduction="20000"/>
          </a:bodyPr>
          <a:lstStyle/>
          <a:p>
            <a:r>
              <a:rPr lang="ja-JP" altLang="en-US" dirty="0"/>
              <a:t>２</a:t>
            </a: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125599"/>
              </p:ext>
            </p:extLst>
          </p:nvPr>
        </p:nvGraphicFramePr>
        <p:xfrm>
          <a:off x="548683" y="3312457"/>
          <a:ext cx="6155982" cy="4448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1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44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2855">
                <a:tc gridSpan="2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◆授業ノート</a:t>
                      </a:r>
                    </a:p>
                  </a:txBody>
                  <a:tcPr marL="89889" marR="89889" marT="44945" marB="449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ラベルＡ（白色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ラベルＢ（桃色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）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3126" y="9016544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　　　</a:t>
            </a:r>
            <a:endParaRPr lang="en-US" altLang="ja-JP" sz="8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53520B-6DE9-4AB6-A18C-C95E7FA6B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769839"/>
              </p:ext>
            </p:extLst>
          </p:nvPr>
        </p:nvGraphicFramePr>
        <p:xfrm>
          <a:off x="548680" y="648949"/>
          <a:ext cx="6155985" cy="757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241">
                  <a:extLst>
                    <a:ext uri="{9D8B030D-6E8A-4147-A177-3AD203B41FA5}">
                      <a16:colId xmlns:a16="http://schemas.microsoft.com/office/drawing/2014/main" val="2445240699"/>
                    </a:ext>
                  </a:extLst>
                </a:gridCol>
                <a:gridCol w="1291620">
                  <a:extLst>
                    <a:ext uri="{9D8B030D-6E8A-4147-A177-3AD203B41FA5}">
                      <a16:colId xmlns:a16="http://schemas.microsoft.com/office/drawing/2014/main" val="3353858570"/>
                    </a:ext>
                  </a:extLst>
                </a:gridCol>
                <a:gridCol w="666991">
                  <a:extLst>
                    <a:ext uri="{9D8B030D-6E8A-4147-A177-3AD203B41FA5}">
                      <a16:colId xmlns:a16="http://schemas.microsoft.com/office/drawing/2014/main" val="2803404733"/>
                    </a:ext>
                  </a:extLst>
                </a:gridCol>
                <a:gridCol w="358476">
                  <a:extLst>
                    <a:ext uri="{9D8B030D-6E8A-4147-A177-3AD203B41FA5}">
                      <a16:colId xmlns:a16="http://schemas.microsoft.com/office/drawing/2014/main" val="3527769173"/>
                    </a:ext>
                  </a:extLst>
                </a:gridCol>
                <a:gridCol w="1233524">
                  <a:extLst>
                    <a:ext uri="{9D8B030D-6E8A-4147-A177-3AD203B41FA5}">
                      <a16:colId xmlns:a16="http://schemas.microsoft.com/office/drawing/2014/main" val="3701225348"/>
                    </a:ext>
                  </a:extLst>
                </a:gridCol>
                <a:gridCol w="492533">
                  <a:extLst>
                    <a:ext uri="{9D8B030D-6E8A-4147-A177-3AD203B41FA5}">
                      <a16:colId xmlns:a16="http://schemas.microsoft.com/office/drawing/2014/main" val="3923534555"/>
                    </a:ext>
                  </a:extLst>
                </a:gridCol>
                <a:gridCol w="1477600">
                  <a:extLst>
                    <a:ext uri="{9D8B030D-6E8A-4147-A177-3AD203B41FA5}">
                      <a16:colId xmlns:a16="http://schemas.microsoft.com/office/drawing/2014/main" val="3365303219"/>
                    </a:ext>
                  </a:extLst>
                </a:gridCol>
              </a:tblGrid>
              <a:tr h="171657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授業実施日</a:t>
                      </a: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第　　　回目　　　月　　　日　　　曜日　　　　　　　　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天候　　</a:t>
                      </a:r>
                      <a:endParaRPr kumimoji="1" lang="ja-JP" altLang="en-US" dirty="0"/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気温</a:t>
                      </a:r>
                      <a:r>
                        <a:rPr kumimoji="1" lang="ja-JP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</a:t>
                      </a:r>
                      <a:r>
                        <a:rPr kumimoji="1" lang="ja-JP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℃　（　　　　　℃）</a:t>
                      </a:r>
                    </a:p>
                  </a:txBody>
                  <a:tcPr marL="89889" marR="8988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265135"/>
                  </a:ext>
                </a:extLst>
              </a:tr>
              <a:tr h="17165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700"/>
                        </a:lnSpc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湿度　　　　　</a:t>
                      </a:r>
                    </a:p>
                  </a:txBody>
                  <a:tcPr marL="89889" marR="89889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％　（　　　　　％）</a:t>
                      </a:r>
                    </a:p>
                  </a:txBody>
                  <a:tcPr marL="89889" marR="89889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3711311"/>
                  </a:ext>
                </a:extLst>
              </a:tr>
              <a:tr h="143833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学籍番号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氏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出席者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1364887"/>
                  </a:ext>
                </a:extLst>
              </a:tr>
              <a:tr h="14383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欠席者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　　　　　　名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460627"/>
                  </a:ext>
                </a:extLst>
              </a:tr>
            </a:tbl>
          </a:graphicData>
        </a:graphic>
      </p:graphicFrame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0118DBE-B054-4CD6-837F-71AC49105937}"/>
              </a:ext>
            </a:extLst>
          </p:cNvPr>
          <p:cNvSpPr/>
          <p:nvPr/>
        </p:nvSpPr>
        <p:spPr>
          <a:xfrm rot="16200000">
            <a:off x="26640" y="4988654"/>
            <a:ext cx="108000" cy="72000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51E9D95-DDD8-4B8D-BC40-A83319301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44058"/>
              </p:ext>
            </p:extLst>
          </p:nvPr>
        </p:nvGraphicFramePr>
        <p:xfrm>
          <a:off x="548683" y="1528087"/>
          <a:ext cx="6156000" cy="1586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3496">
                  <a:extLst>
                    <a:ext uri="{9D8B030D-6E8A-4147-A177-3AD203B41FA5}">
                      <a16:colId xmlns:a16="http://schemas.microsoft.com/office/drawing/2014/main" val="2410600112"/>
                    </a:ext>
                  </a:extLst>
                </a:gridCol>
                <a:gridCol w="4666053">
                  <a:extLst>
                    <a:ext uri="{9D8B030D-6E8A-4147-A177-3AD203B41FA5}">
                      <a16:colId xmlns:a16="http://schemas.microsoft.com/office/drawing/2014/main" val="2862853580"/>
                    </a:ext>
                  </a:extLst>
                </a:gridCol>
                <a:gridCol w="846451">
                  <a:extLst>
                    <a:ext uri="{9D8B030D-6E8A-4147-A177-3AD203B41FA5}">
                      <a16:colId xmlns:a16="http://schemas.microsoft.com/office/drawing/2014/main" val="2564142995"/>
                    </a:ext>
                  </a:extLst>
                </a:gridCol>
              </a:tblGrid>
              <a:tr h="195164"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授業の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ねらい</a:t>
                      </a:r>
                    </a:p>
                  </a:txBody>
                  <a:tcPr marL="89889" marR="89889" marT="44945" marB="449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①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保育士の倫理観について学ぶ。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932841"/>
                  </a:ext>
                </a:extLst>
              </a:tr>
              <a:tr h="19516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②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お互いの指導案を検討し、保育実践の幅や文章表現を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広げる機会にする。</a:t>
                      </a: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860526"/>
                  </a:ext>
                </a:extLst>
              </a:tr>
              <a:tr h="19516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846298"/>
                  </a:ext>
                </a:extLst>
              </a:tr>
              <a:tr h="210295">
                <a:tc row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授業内容</a:t>
                      </a:r>
                    </a:p>
                  </a:txBody>
                  <a:tcPr marL="89889" marR="89889" marT="44945" marB="449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◆ポイント</a:t>
                      </a:r>
                      <a:endParaRPr kumimoji="1" lang="en-US" altLang="ja-JP" sz="700" b="0" dirty="0">
                        <a:solidFill>
                          <a:srgbClr val="000000"/>
                        </a:solidFill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</a:t>
                      </a:r>
                      <a:r>
                        <a:rPr kumimoji="1" lang="ja-JP" altLang="en-US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 </a:t>
                      </a:r>
                      <a:r>
                        <a:rPr kumimoji="1" lang="en-US" altLang="ja-JP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No.</a:t>
                      </a:r>
                      <a:endParaRPr kumimoji="1" lang="ja-JP" altLang="en-US" sz="700" b="0" dirty="0">
                        <a:solidFill>
                          <a:srgbClr val="000000"/>
                        </a:solidFill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443647"/>
                  </a:ext>
                </a:extLst>
              </a:tr>
              <a:tr h="19516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①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保育所での他の専門機関との連携の必要性について学ぶ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28</a:t>
                      </a: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479348"/>
                  </a:ext>
                </a:extLst>
              </a:tr>
              <a:tr h="19516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【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模擬保育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】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０歳児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825623"/>
                  </a:ext>
                </a:extLst>
              </a:tr>
              <a:tr h="19360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【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討論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】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倫理綱領について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973710"/>
                  </a:ext>
                </a:extLst>
              </a:tr>
              <a:tr h="19014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 err="1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【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討論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】</a:t>
                      </a:r>
                      <a:r>
                        <a:rPr kumimoji="1" lang="ja-JP" altLang="en-US" sz="70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配布する事例について指導案を計画する／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生活チェックについて検討する。</a:t>
                      </a:r>
                      <a:endParaRPr kumimoji="1" lang="en-US" altLang="ja-JP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9889" marR="89889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78046" marR="78046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162056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7738CBC4-D1C1-4E83-95D1-99AA875A2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748468"/>
              </p:ext>
            </p:extLst>
          </p:nvPr>
        </p:nvGraphicFramePr>
        <p:xfrm>
          <a:off x="531012" y="7895349"/>
          <a:ext cx="6156000" cy="10044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787">
                  <a:extLst>
                    <a:ext uri="{9D8B030D-6E8A-4147-A177-3AD203B41FA5}">
                      <a16:colId xmlns:a16="http://schemas.microsoft.com/office/drawing/2014/main" val="3690181727"/>
                    </a:ext>
                  </a:extLst>
                </a:gridCol>
                <a:gridCol w="421213">
                  <a:extLst>
                    <a:ext uri="{9D8B030D-6E8A-4147-A177-3AD203B41FA5}">
                      <a16:colId xmlns:a16="http://schemas.microsoft.com/office/drawing/2014/main" val="77571843"/>
                    </a:ext>
                  </a:extLst>
                </a:gridCol>
              </a:tblGrid>
              <a:tr h="21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700" b="0" dirty="0">
                          <a:solidFill>
                            <a:srgbClr val="000000"/>
                          </a:solidFill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◆次回までの宿題・その他</a:t>
                      </a:r>
                    </a:p>
                  </a:txBody>
                  <a:tcPr marL="98878" marR="98878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✔︎</a:t>
                      </a:r>
                      <a:endParaRPr kumimoji="1" lang="ja-JP" altLang="en-US" sz="700" b="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5851" marR="85851" marT="39023" marB="3902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907214"/>
                  </a:ext>
                </a:extLst>
              </a:tr>
              <a:tr h="1965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予習：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Lesson39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　訪問指導のこと</a:t>
                      </a:r>
                    </a:p>
                  </a:txBody>
                  <a:tcPr marL="98878" marR="98878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5851" marR="85851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871669"/>
                  </a:ext>
                </a:extLst>
              </a:tr>
              <a:tr h="1965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宿題：全国保育士倫理綱領</a:t>
                      </a:r>
                      <a:r>
                        <a:rPr kumimoji="1"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P</a:t>
                      </a:r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●●までを熟読し、宿題帳に記入する。</a:t>
                      </a:r>
                    </a:p>
                  </a:txBody>
                  <a:tcPr marL="98878" marR="98878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5851" marR="85851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5456746"/>
                  </a:ext>
                </a:extLst>
              </a:tr>
              <a:tr h="19657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ラベルのまとめ</a:t>
                      </a:r>
                    </a:p>
                  </a:txBody>
                  <a:tcPr marL="98878" marR="98878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1" lang="ja-JP" altLang="en-US" sz="70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5851" marR="85851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739266"/>
                  </a:ext>
                </a:extLst>
              </a:tr>
              <a:tr h="1965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98878" marR="98878" marT="44945" marB="4494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1" lang="ja-JP" altLang="en-US" sz="7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marL="85851" marR="85851" marT="39023" marB="3902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330449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CE3190B-A897-4680-99CB-285E0E17821F}"/>
              </a:ext>
            </a:extLst>
          </p:cNvPr>
          <p:cNvSpPr txBox="1"/>
          <p:nvPr/>
        </p:nvSpPr>
        <p:spPr>
          <a:xfrm>
            <a:off x="5445224" y="9567059"/>
            <a:ext cx="125943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A.N.H 2020〈Ver.1.1〉</a:t>
            </a:r>
            <a:endParaRPr kumimoji="1" lang="ja-JP" altLang="en-US" sz="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6918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336</Words>
  <Application>Microsoft Office PowerPoint</Application>
  <PresentationFormat>A4 210 x 297 mm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Medium</vt:lpstr>
      <vt:lpstr>Arial</vt:lpstr>
      <vt:lpstr>Calibri</vt:lpstr>
      <vt:lpstr>Office テーマ</vt:lpstr>
      <vt:lpstr>施設実習指導　ワークシート</vt:lpstr>
      <vt:lpstr>施設実習指導　ワークシート（応用例）</vt:lpstr>
    </vt:vector>
  </TitlesOfParts>
  <Company>同文書院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保育所実習研究Aワークシート</dc:title>
  <dc:creator>同文書院 同文書院</dc:creator>
  <cp:lastModifiedBy>shimizu</cp:lastModifiedBy>
  <cp:revision>61</cp:revision>
  <cp:lastPrinted>2020-08-20T06:58:26Z</cp:lastPrinted>
  <dcterms:created xsi:type="dcterms:W3CDTF">2020-07-31T02:16:04Z</dcterms:created>
  <dcterms:modified xsi:type="dcterms:W3CDTF">2020-08-21T07:22:35Z</dcterms:modified>
</cp:coreProperties>
</file>