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9" r:id="rId3"/>
    <p:sldId id="261" r:id="rId4"/>
    <p:sldId id="265" r:id="rId5"/>
    <p:sldId id="266" r:id="rId6"/>
    <p:sldId id="267" r:id="rId7"/>
    <p:sldId id="269" r:id="rId8"/>
    <p:sldId id="270" r:id="rId9"/>
    <p:sldId id="271" r:id="rId10"/>
    <p:sldId id="273" r:id="rId11"/>
    <p:sldId id="274" r:id="rId12"/>
    <p:sldId id="275" r:id="rId13"/>
    <p:sldId id="276" r:id="rId14"/>
  </p:sldIdLst>
  <p:sldSz cx="6858000" cy="9906000" type="A4"/>
  <p:notesSz cx="6807200" cy="9939338"/>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淡色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淡色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8D230F3-CF80-4859-8CE7-A43EE81993B5}" styleName="淡色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淡色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淡色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7AC3CCA-C797-4891-BE02-D94E43425B78}" styleName="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301B821-A1FF-4177-AEE7-76D212191A09}" styleName="中間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中間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CAF9ED-07DC-4A11-8D7F-57B35C25682E}" styleName="中間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中間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スタイルなし/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63" autoAdjust="0"/>
    <p:restoredTop sz="96049" autoAdjust="0"/>
  </p:normalViewPr>
  <p:slideViewPr>
    <p:cSldViewPr snapToObjects="1">
      <p:cViewPr>
        <p:scale>
          <a:sx n="120" d="100"/>
          <a:sy n="120" d="100"/>
        </p:scale>
        <p:origin x="909" y="-339"/>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3"/>
            <a:ext cx="5829300" cy="2123369"/>
          </a:xfrm>
        </p:spPr>
        <p:txBody>
          <a:bodyPr/>
          <a:lstStyle/>
          <a:p>
            <a:r>
              <a:rPr lang="ja-JP" altLang="en-US"/>
              <a:t>マスタ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29697"/>
            <a:ext cx="1157288" cy="112680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257176" y="529697"/>
            <a:ext cx="3357563" cy="112680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2"/>
            <a:ext cx="5829300" cy="1967442"/>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257176"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2628901"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6"/>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2"/>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6"/>
            <a:ext cx="2256235" cy="1678517"/>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4"/>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1"/>
            <a:ext cx="4114800" cy="818622"/>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4"/>
          <p:cNvSpPr>
            <a:spLocks noGrp="1"/>
          </p:cNvSpPr>
          <p:nvPr>
            <p:ph type="dt" sz="half" idx="10"/>
          </p:nvPr>
        </p:nvSpPr>
        <p:spPr/>
        <p:txBody>
          <a:bodyPr/>
          <a:lstStyle/>
          <a:p>
            <a:fld id="{16C24FA8-B2C8-6746-BF6C-690D00EFA558}" type="datetimeFigureOut">
              <a:rPr lang="ja-JP" altLang="en-US" smtClean="0"/>
              <a:pPr/>
              <a:t>2020/8/21</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ja-JP" altLang="en-US"/>
              <a:t>マスタ タイトルの書式設定</a:t>
            </a:r>
          </a:p>
        </p:txBody>
      </p:sp>
      <p:sp>
        <p:nvSpPr>
          <p:cNvPr id="3" name="テキスト プレースホルダ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16C24FA8-B2C8-6746-BF6C-690D00EFA558}" type="datetimeFigureOut">
              <a:rPr lang="ja-JP" altLang="en-US" smtClean="0"/>
              <a:pPr/>
              <a:t>2020/8/21</a:t>
            </a:fld>
            <a:endParaRPr lang="ja-JP" altLang="en-US"/>
          </a:p>
        </p:txBody>
      </p:sp>
      <p:sp>
        <p:nvSpPr>
          <p:cNvPr id="5" name="フッター プレースホルダ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6979F76A-8078-5940-A2E3-B765C557C0A5}"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1527074005"/>
              </p:ext>
            </p:extLst>
          </p:nvPr>
        </p:nvGraphicFramePr>
        <p:xfrm>
          <a:off x="548680" y="524218"/>
          <a:ext cx="6155983" cy="898082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445240699"/>
                    </a:ext>
                  </a:extLst>
                </a:gridCol>
                <a:gridCol w="1224136">
                  <a:extLst>
                    <a:ext uri="{9D8B030D-6E8A-4147-A177-3AD203B41FA5}">
                      <a16:colId xmlns:a16="http://schemas.microsoft.com/office/drawing/2014/main" val="3353858570"/>
                    </a:ext>
                  </a:extLst>
                </a:gridCol>
                <a:gridCol w="216024">
                  <a:extLst>
                    <a:ext uri="{9D8B030D-6E8A-4147-A177-3AD203B41FA5}">
                      <a16:colId xmlns:a16="http://schemas.microsoft.com/office/drawing/2014/main" val="2803404733"/>
                    </a:ext>
                  </a:extLst>
                </a:gridCol>
                <a:gridCol w="1800200">
                  <a:extLst>
                    <a:ext uri="{9D8B030D-6E8A-4147-A177-3AD203B41FA5}">
                      <a16:colId xmlns:a16="http://schemas.microsoft.com/office/drawing/2014/main" val="3527769173"/>
                    </a:ext>
                  </a:extLst>
                </a:gridCol>
                <a:gridCol w="513442">
                  <a:extLst>
                    <a:ext uri="{9D8B030D-6E8A-4147-A177-3AD203B41FA5}">
                      <a16:colId xmlns:a16="http://schemas.microsoft.com/office/drawing/2014/main" val="895968025"/>
                    </a:ext>
                  </a:extLst>
                </a:gridCol>
                <a:gridCol w="1970133">
                  <a:extLst>
                    <a:ext uri="{9D8B030D-6E8A-4147-A177-3AD203B41FA5}">
                      <a16:colId xmlns:a16="http://schemas.microsoft.com/office/drawing/2014/main" val="3923534555"/>
                    </a:ext>
                  </a:extLst>
                </a:gridCol>
              </a:tblGrid>
              <a:tr h="126800">
                <a:tc rowSpan="2" gridSpan="5">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a:t>
                      </a:r>
                      <a:r>
                        <a:rPr kumimoji="1" lang="ja-JP" altLang="en-US" sz="1600" dirty="0">
                          <a:latin typeface="游ゴシック Medium" panose="020B0500000000000000" pitchFamily="50" charset="-128"/>
                          <a:ea typeface="游ゴシック Medium" panose="020B0500000000000000" pitchFamily="50" charset="-128"/>
                        </a:rPr>
                        <a:t>　　）</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tc>
                <a:tc rowSpan="2" hMerge="1">
                  <a:txBody>
                    <a:bodyPr/>
                    <a:lstStyle/>
                    <a:p>
                      <a:endParaRPr kumimoji="1" lang="ja-JP" altLang="en-US" dirty="0"/>
                    </a:p>
                  </a:txBody>
                  <a:tcPr/>
                </a:tc>
                <a:tc rowSpan="2" h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63767">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6225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1008000">
                <a:tc gridSpan="6">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29073841"/>
                  </a:ext>
                </a:extLst>
              </a:tr>
              <a:tr h="7020000">
                <a:tc gridSpan="6">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99832084"/>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998684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228646084"/>
              </p:ext>
            </p:extLst>
          </p:nvPr>
        </p:nvGraphicFramePr>
        <p:xfrm>
          <a:off x="548679" y="524218"/>
          <a:ext cx="6159746" cy="8919842"/>
        </p:xfrm>
        <a:graphic>
          <a:graphicData uri="http://schemas.openxmlformats.org/drawingml/2006/table">
            <a:tbl>
              <a:tblPr firstRow="1" bandRow="1">
                <a:tableStyleId>{5940675A-B579-460E-94D1-54222C63F5DA}</a:tableStyleId>
              </a:tblPr>
              <a:tblGrid>
                <a:gridCol w="425542">
                  <a:extLst>
                    <a:ext uri="{9D8B030D-6E8A-4147-A177-3AD203B41FA5}">
                      <a16:colId xmlns:a16="http://schemas.microsoft.com/office/drawing/2014/main" val="2445240699"/>
                    </a:ext>
                  </a:extLst>
                </a:gridCol>
                <a:gridCol w="870603">
                  <a:extLst>
                    <a:ext uri="{9D8B030D-6E8A-4147-A177-3AD203B41FA5}">
                      <a16:colId xmlns:a16="http://schemas.microsoft.com/office/drawing/2014/main" val="3353858570"/>
                    </a:ext>
                  </a:extLst>
                </a:gridCol>
                <a:gridCol w="335101">
                  <a:extLst>
                    <a:ext uri="{9D8B030D-6E8A-4147-A177-3AD203B41FA5}">
                      <a16:colId xmlns:a16="http://schemas.microsoft.com/office/drawing/2014/main" val="497961564"/>
                    </a:ext>
                  </a:extLst>
                </a:gridCol>
                <a:gridCol w="212772">
                  <a:extLst>
                    <a:ext uri="{9D8B030D-6E8A-4147-A177-3AD203B41FA5}">
                      <a16:colId xmlns:a16="http://schemas.microsoft.com/office/drawing/2014/main" val="2803404733"/>
                    </a:ext>
                  </a:extLst>
                </a:gridCol>
                <a:gridCol w="1773095">
                  <a:extLst>
                    <a:ext uri="{9D8B030D-6E8A-4147-A177-3AD203B41FA5}">
                      <a16:colId xmlns:a16="http://schemas.microsoft.com/office/drawing/2014/main" val="3527769173"/>
                    </a:ext>
                  </a:extLst>
                </a:gridCol>
                <a:gridCol w="602165">
                  <a:extLst>
                    <a:ext uri="{9D8B030D-6E8A-4147-A177-3AD203B41FA5}">
                      <a16:colId xmlns:a16="http://schemas.microsoft.com/office/drawing/2014/main" val="895968025"/>
                    </a:ext>
                  </a:extLst>
                </a:gridCol>
                <a:gridCol w="970234">
                  <a:extLst>
                    <a:ext uri="{9D8B030D-6E8A-4147-A177-3AD203B41FA5}">
                      <a16:colId xmlns:a16="http://schemas.microsoft.com/office/drawing/2014/main" val="3923534555"/>
                    </a:ext>
                  </a:extLst>
                </a:gridCol>
                <a:gridCol w="970234">
                  <a:extLst>
                    <a:ext uri="{9D8B030D-6E8A-4147-A177-3AD203B41FA5}">
                      <a16:colId xmlns:a16="http://schemas.microsoft.com/office/drawing/2014/main" val="515344943"/>
                    </a:ext>
                  </a:extLst>
                </a:gridCol>
              </a:tblGrid>
              <a:tr h="115025">
                <a:tc rowSpan="2" gridSpan="6">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No.29</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dirty="0"/>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4203265135"/>
                  </a:ext>
                </a:extLst>
              </a:tr>
              <a:tr h="230532">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2210827141"/>
                  </a:ext>
                </a:extLst>
              </a:tr>
              <a:tr h="5100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861364887"/>
                  </a:ext>
                </a:extLst>
              </a:tr>
              <a:tr h="396000">
                <a:tc gridSpan="8">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課題内容①：保育実習</a:t>
                      </a:r>
                      <a:r>
                        <a:rPr kumimoji="1" lang="en-US" altLang="ja-JP" sz="900" dirty="0">
                          <a:latin typeface="游ゴシック Medium" panose="020B0500000000000000" pitchFamily="50" charset="-128"/>
                          <a:ea typeface="游ゴシック Medium" panose="020B0500000000000000" pitchFamily="50" charset="-128"/>
                        </a:rPr>
                        <a:t>Ⅰ</a:t>
                      </a:r>
                      <a:r>
                        <a:rPr kumimoji="1" lang="ja-JP" altLang="en-US" sz="900" dirty="0">
                          <a:latin typeface="游ゴシック Medium" panose="020B0500000000000000" pitchFamily="50" charset="-128"/>
                          <a:ea typeface="游ゴシック Medium" panose="020B0500000000000000" pitchFamily="50" charset="-128"/>
                        </a:rPr>
                        <a:t>（施設）の「自己評価」「施設評価」をチェックして比較を行い「評価の内容」の学習成果</a:t>
                      </a:r>
                      <a:endParaRPr kumimoji="1" lang="en-US" altLang="ja-JP" sz="900" dirty="0">
                        <a:latin typeface="游ゴシック Medium" panose="020B0500000000000000" pitchFamily="50" charset="-128"/>
                        <a:ea typeface="游ゴシック Medium" panose="020B0500000000000000" pitchFamily="50"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　　　　　　を考察しましょう。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1029073841"/>
                  </a:ext>
                </a:extLst>
              </a:tr>
              <a:tr h="1240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800" b="1" dirty="0">
                          <a:latin typeface="游ゴシック" panose="020B0400000000000000" pitchFamily="50" charset="-128"/>
                          <a:ea typeface="游ゴシック" panose="020B0400000000000000" pitchFamily="50" charset="-128"/>
                        </a:rPr>
                        <a:t>項目</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kumimoji="1" lang="ja-JP" altLang="en-US" sz="800" b="1" dirty="0">
                          <a:latin typeface="游ゴシック" panose="020B0400000000000000" pitchFamily="50" charset="-128"/>
                          <a:ea typeface="游ゴシック" panose="020B0400000000000000" pitchFamily="50" charset="-128"/>
                        </a:rPr>
                        <a:t>評価の内容</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lnSpc>
                          <a:spcPct val="100000"/>
                        </a:lnSpc>
                      </a:pPr>
                      <a:r>
                        <a:rPr kumimoji="1" lang="ja-JP" altLang="en-US" sz="800" b="1" dirty="0">
                          <a:latin typeface="游ゴシック" panose="020B0400000000000000" pitchFamily="50" charset="-128"/>
                          <a:ea typeface="游ゴシック" panose="020B0400000000000000" pitchFamily="50" charset="-128"/>
                        </a:rPr>
                        <a:t>評価上の観点</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kumimoji="1" lang="ja-JP" altLang="en-US" sz="800" b="1" dirty="0">
                          <a:latin typeface="游ゴシック" panose="020B0400000000000000" pitchFamily="50" charset="-128"/>
                          <a:ea typeface="游ゴシック" panose="020B0400000000000000" pitchFamily="50" charset="-128"/>
                        </a:rPr>
                        <a:t>自己評価</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800" b="1" dirty="0">
                          <a:latin typeface="游ゴシック" panose="020B0400000000000000" pitchFamily="50" charset="-128"/>
                          <a:ea typeface="游ゴシック" panose="020B0400000000000000" pitchFamily="50" charset="-128"/>
                        </a:rPr>
                        <a:t>施設評価</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9832084"/>
                  </a:ext>
                </a:extLst>
              </a:tr>
              <a:tr h="0">
                <a:tc rowSpan="4">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zh-TW" altLang="en-US" sz="800" b="1" dirty="0">
                          <a:latin typeface="游ゴシック" panose="020B0400000000000000" pitchFamily="50" charset="-128"/>
                          <a:ea typeface="游ゴシック" panose="020B0400000000000000" pitchFamily="50" charset="-128"/>
                        </a:rPr>
                        <a:t>態　　　　度</a:t>
                      </a:r>
                      <a:endParaRPr kumimoji="1" lang="ja-JP" altLang="en-US" sz="800" b="1" dirty="0">
                        <a:latin typeface="游ゴシック" panose="020B0400000000000000" pitchFamily="50" charset="-128"/>
                        <a:ea typeface="游ゴシック" panose="020B0400000000000000" pitchFamily="50" charset="-128"/>
                      </a:endParaRPr>
                    </a:p>
                  </a:txBody>
                  <a:tcPr marL="89889" marR="89889" marT="44945" marB="44945"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800" dirty="0">
                          <a:latin typeface="游ゴシック" panose="020B0400000000000000" pitchFamily="50" charset="-128"/>
                          <a:ea typeface="游ゴシック" panose="020B0400000000000000" pitchFamily="50" charset="-128"/>
                        </a:rPr>
                        <a:t>意欲・積極性</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・指導担当者からの指示を待つばかりでなく，自分から行動している</a:t>
                      </a:r>
                    </a:p>
                    <a:p>
                      <a:r>
                        <a:rPr kumimoji="1" lang="ja-JP" altLang="en-US" sz="700" dirty="0">
                          <a:latin typeface="游ゴシック" panose="020B0400000000000000" pitchFamily="50" charset="-128"/>
                          <a:ea typeface="游ゴシック" panose="020B0400000000000000" pitchFamily="50" charset="-128"/>
                        </a:rPr>
                        <a:t>・積極的に利用児／者と関わろうとしている　など</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014748"/>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800" dirty="0">
                          <a:latin typeface="游ゴシック" panose="020B0400000000000000" pitchFamily="50" charset="-128"/>
                          <a:ea typeface="游ゴシック" panose="020B0400000000000000" pitchFamily="50" charset="-128"/>
                        </a:rPr>
                        <a:t>責任感</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・十分な時間的余裕を持って勤務時間できるようにしている。</a:t>
                      </a:r>
                    </a:p>
                    <a:p>
                      <a:r>
                        <a:rPr kumimoji="1" lang="ja-JP" altLang="en-US" sz="700" dirty="0">
                          <a:latin typeface="游ゴシック" panose="020B0400000000000000" pitchFamily="50" charset="-128"/>
                          <a:ea typeface="游ゴシック" panose="020B0400000000000000" pitchFamily="50" charset="-128"/>
                        </a:rPr>
                        <a:t>・報告・連絡・相談を必要に応じて適切に行っている。　など</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84900336"/>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800" dirty="0">
                          <a:latin typeface="游ゴシック" panose="020B0400000000000000" pitchFamily="50" charset="-128"/>
                          <a:ea typeface="游ゴシック" panose="020B0400000000000000" pitchFamily="50" charset="-128"/>
                        </a:rPr>
                        <a:t>探究心</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・日々の取り組みの中で，適切な援助の方法を理解しようとしている。</a:t>
                      </a:r>
                    </a:p>
                    <a:p>
                      <a:r>
                        <a:rPr kumimoji="1" lang="ja-JP" altLang="en-US" sz="700" dirty="0">
                          <a:latin typeface="游ゴシック" panose="020B0400000000000000" pitchFamily="50" charset="-128"/>
                          <a:ea typeface="游ゴシック" panose="020B0400000000000000" pitchFamily="50" charset="-128"/>
                        </a:rPr>
                        <a:t>・日々の取り組みの中で，自己課題を持って実習に臨んでいる。　など</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951200"/>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800" dirty="0">
                          <a:latin typeface="游ゴシック" panose="020B0400000000000000" pitchFamily="50" charset="-128"/>
                          <a:ea typeface="游ゴシック" panose="020B0400000000000000" pitchFamily="50" charset="-128"/>
                        </a:rPr>
                        <a:t>協調性</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・自分勝手な判断に陥らないよう努めている。</a:t>
                      </a:r>
                    </a:p>
                    <a:p>
                      <a:r>
                        <a:rPr kumimoji="1" lang="ja-JP" altLang="en-US" sz="700" dirty="0">
                          <a:latin typeface="游ゴシック" panose="020B0400000000000000" pitchFamily="50" charset="-128"/>
                          <a:ea typeface="游ゴシック" panose="020B0400000000000000" pitchFamily="50" charset="-128"/>
                        </a:rPr>
                        <a:t>・判断に迷うときには，指導担当者に助言を求めている。　など</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8631660"/>
                  </a:ext>
                </a:extLst>
              </a:tr>
              <a:tr h="124000">
                <a:tc rowSpan="13">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800" b="1" dirty="0">
                          <a:latin typeface="游ゴシック" panose="020B0400000000000000" pitchFamily="50" charset="-128"/>
                          <a:ea typeface="游ゴシック" panose="020B0400000000000000" pitchFamily="50" charset="-128"/>
                        </a:rPr>
                        <a:t>知　識　・　技　術</a:t>
                      </a:r>
                    </a:p>
                  </a:txBody>
                  <a:tcPr marL="89889" marR="89889" marT="44945" marB="44945"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r>
                        <a:rPr kumimoji="1" lang="ja-JP" altLang="en-US" sz="800" dirty="0">
                          <a:latin typeface="游ゴシック" panose="020B0400000000000000" pitchFamily="50" charset="-128"/>
                          <a:ea typeface="游ゴシック" panose="020B0400000000000000" pitchFamily="50" charset="-128"/>
                        </a:rPr>
                        <a:t>施設の役割と</a:t>
                      </a:r>
                      <a:endParaRPr kumimoji="1" lang="en-US" altLang="ja-JP" sz="800" dirty="0">
                        <a:latin typeface="游ゴシック" panose="020B0400000000000000" pitchFamily="50" charset="-128"/>
                        <a:ea typeface="游ゴシック" panose="020B0400000000000000" pitchFamily="50" charset="-128"/>
                      </a:endParaRPr>
                    </a:p>
                    <a:p>
                      <a:r>
                        <a:rPr kumimoji="1" lang="ja-JP" altLang="en-US" sz="800" dirty="0">
                          <a:latin typeface="游ゴシック" panose="020B0400000000000000" pitchFamily="50" charset="-128"/>
                          <a:ea typeface="游ゴシック" panose="020B0400000000000000" pitchFamily="50" charset="-128"/>
                        </a:rPr>
                        <a:t>機能</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・施設における子ども・利用者の生活と保育士の援助や関わりについて理解できている。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131736"/>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800" dirty="0"/>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・施設の役割と機能について具体的な実践を通して理解できている。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54712305"/>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r>
                        <a:rPr kumimoji="1" lang="ja-JP" altLang="en-US" sz="800" dirty="0">
                          <a:latin typeface="游ゴシック" panose="020B0400000000000000" pitchFamily="50" charset="-128"/>
                          <a:ea typeface="游ゴシック" panose="020B0400000000000000" pitchFamily="50" charset="-128"/>
                        </a:rPr>
                        <a:t>利用児／者理解</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・利用児／者との関わりを通した観察と記録作成ができている。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69765227"/>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800" dirty="0"/>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・利用児／者の個々の状態に応じた具体的な援助や関わりができている。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7928897"/>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r>
                        <a:rPr kumimoji="1" lang="ja-JP" altLang="en-US" sz="800" dirty="0">
                          <a:latin typeface="游ゴシック" panose="020B0400000000000000" pitchFamily="50" charset="-128"/>
                          <a:ea typeface="游ゴシック" panose="020B0400000000000000" pitchFamily="50" charset="-128"/>
                        </a:rPr>
                        <a:t>施設における利用児／者の生活と環境</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・計画に基づいた活動や援助ができている。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69207850"/>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800" dirty="0"/>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・利用児／者の心身の状態に応じた対応ができている。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70392624"/>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800" dirty="0"/>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・利用児／者の活動と生活の環境について理解できている。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56757928"/>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800" dirty="0"/>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・実際の子ども・利用者の健康管理や安全対策について理解できている。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25851862"/>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r>
                        <a:rPr kumimoji="1" lang="ja-JP" altLang="en-US" sz="800" dirty="0">
                          <a:latin typeface="游ゴシック" panose="020B0400000000000000" pitchFamily="50" charset="-128"/>
                          <a:ea typeface="游ゴシック" panose="020B0400000000000000" pitchFamily="50" charset="-128"/>
                        </a:rPr>
                        <a:t>計画と記録</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・実際の支援計画の活用について理解できている。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48322795"/>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800" dirty="0"/>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・記録に基づく省察と自己評価ができている。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9080083"/>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kumimoji="1" lang="ja-JP" altLang="en-US" sz="800" dirty="0">
                          <a:latin typeface="游ゴシック" panose="020B0400000000000000" pitchFamily="50" charset="-128"/>
                          <a:ea typeface="游ゴシック" panose="020B0400000000000000" pitchFamily="50" charset="-128"/>
                        </a:rPr>
                        <a:t>専門職としての保育士の役割と職業倫理</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・専門職としての保育士の業務内容について具体的に理解できている。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75648611"/>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800" dirty="0"/>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・職員間の役割分担や連携・協働について具体的に理解できている。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55090710"/>
                  </a:ext>
                </a:extLst>
              </a:tr>
              <a:tr h="124000">
                <a:tc v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sz="800" dirty="0"/>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r>
                        <a:rPr kumimoji="1" lang="ja-JP" altLang="en-US" sz="700" dirty="0">
                          <a:latin typeface="游ゴシック" panose="020B0400000000000000" pitchFamily="50" charset="-128"/>
                          <a:ea typeface="游ゴシック" panose="020B0400000000000000" pitchFamily="50" charset="-128"/>
                        </a:rPr>
                        <a:t>・専門職としての保育士の役割と職業倫理について具体的に理解できている。</a:t>
                      </a:r>
                    </a:p>
                  </a:txBody>
                  <a:tcPr marL="0" marR="0"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ctr">
                        <a:lnSpc>
                          <a:spcPct val="100000"/>
                        </a:lnSpc>
                      </a:pPr>
                      <a:r>
                        <a:rPr kumimoji="1" lang="en-US" altLang="ja-JP" sz="700" spc="100" baseline="0" dirty="0">
                          <a:latin typeface="游ゴシック" panose="020B0400000000000000" pitchFamily="50" charset="-128"/>
                          <a:ea typeface="游ゴシック" panose="020B0400000000000000" pitchFamily="50" charset="-128"/>
                        </a:rPr>
                        <a:t>A – B – C - D</a:t>
                      </a:r>
                      <a:endParaRPr kumimoji="1" lang="ja-JP" altLang="en-US" sz="70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spc="100" baseline="0" dirty="0">
                          <a:latin typeface="游ゴシック" panose="020B0400000000000000" pitchFamily="50" charset="-128"/>
                          <a:ea typeface="游ゴシック" panose="020B0400000000000000" pitchFamily="50" charset="-128"/>
                        </a:rPr>
                        <a:t>A – B – C – D</a:t>
                      </a:r>
                      <a:endParaRPr kumimoji="1" lang="ja-JP" altLang="en-US" sz="700" b="0" spc="100" baseline="0" dirty="0">
                        <a:latin typeface="游ゴシック" panose="020B0400000000000000" pitchFamily="50" charset="-128"/>
                        <a:ea typeface="游ゴシック" panose="020B0400000000000000" pitchFamily="50" charset="-128"/>
                      </a:endParaRPr>
                    </a:p>
                  </a:txBody>
                  <a:tcPr marL="0" marR="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09371757"/>
                  </a:ext>
                </a:extLst>
              </a:tr>
              <a:tr h="0">
                <a:tc gridSpan="8">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sz="4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lnL>
                  </a:tcPr>
                </a:tc>
                <a:tc hMerge="1">
                  <a:txBody>
                    <a:bodyPr/>
                    <a:lstStyle/>
                    <a:p>
                      <a:endParaRPr kumimoji="1" lang="ja-JP" altLang="en-US"/>
                    </a:p>
                  </a:txBody>
                  <a:tcPr/>
                </a:tc>
                <a:tc hMerge="1">
                  <a:txBody>
                    <a:bodyPr/>
                    <a:lstStyle/>
                    <a:p>
                      <a:endParaRPr kumimoji="1" lang="ja-JP" altLang="en-US"/>
                    </a:p>
                  </a:txBody>
                  <a:tcPr>
                    <a:lnL w="12700" cmpd="sng">
                      <a:noFill/>
                    </a:lnL>
                  </a:tcPr>
                </a:tc>
                <a:tc hMerge="1">
                  <a:txBody>
                    <a:bodyPr/>
                    <a:lstStyle/>
                    <a:p>
                      <a:endParaRPr kumimoji="1" lang="ja-JP" altLang="en-US"/>
                    </a:p>
                  </a:txBody>
                  <a:tcPr>
                    <a:lnL w="12700" cmpd="sng">
                      <a:noFill/>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2154152245"/>
                  </a:ext>
                </a:extLst>
              </a:tr>
              <a:tr h="432000">
                <a:tc gridSpan="8">
                  <a:txBody>
                    <a:bodyPr/>
                    <a:lstStyle/>
                    <a:p>
                      <a:pPr marL="0" marR="0" lvl="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課題内容②：評価内容ごとの具体的な学習成果（「何ができて」「何ができなかった」のか）を①の「評</a:t>
                      </a:r>
                      <a:endParaRPr kumimoji="1" lang="en-US" altLang="ja-JP" sz="1000" dirty="0">
                        <a:latin typeface="游ゴシック" panose="020B0400000000000000" pitchFamily="50" charset="-128"/>
                        <a:ea typeface="游ゴシック" panose="020B0400000000000000" pitchFamily="50" charset="-128"/>
                      </a:endParaRPr>
                    </a:p>
                    <a:p>
                      <a:pPr marL="0" marR="0" lvl="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価上の観点」を参考に記述してください。</a:t>
                      </a: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56954213"/>
                  </a:ext>
                </a:extLst>
              </a:tr>
              <a:tr h="2016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b="1" dirty="0">
                          <a:latin typeface="游ゴシック" panose="020B0400000000000000" pitchFamily="50" charset="-128"/>
                          <a:ea typeface="游ゴシック" panose="020B0400000000000000" pitchFamily="50" charset="-128"/>
                        </a:rPr>
                        <a:t>項目</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pPr>
                      <a:r>
                        <a:rPr kumimoji="1" lang="ja-JP" altLang="en-US" sz="800" b="1" dirty="0">
                          <a:latin typeface="游ゴシック" panose="020B0400000000000000" pitchFamily="50" charset="-128"/>
                          <a:ea typeface="游ゴシック" panose="020B0400000000000000" pitchFamily="50" charset="-128"/>
                        </a:rPr>
                        <a:t>評価の内容</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gn="ctr">
                        <a:lnSpc>
                          <a:spcPct val="100000"/>
                        </a:lnSpc>
                      </a:pPr>
                      <a:r>
                        <a:rPr kumimoji="1" lang="ja-JP" altLang="en-US" sz="800" b="1" dirty="0">
                          <a:latin typeface="游ゴシック" panose="020B0400000000000000" pitchFamily="50" charset="-128"/>
                          <a:ea typeface="游ゴシック" panose="020B0400000000000000" pitchFamily="50" charset="-128"/>
                        </a:rPr>
                        <a:t>学習すべき内容で「何ができて」「何ができなかった」のか？</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1200407"/>
                  </a:ext>
                </a:extLst>
              </a:tr>
              <a:tr h="201600">
                <a:tc rowSpan="4">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800" b="0" dirty="0">
                          <a:latin typeface="游ゴシック" panose="020B0400000000000000" pitchFamily="50" charset="-128"/>
                          <a:ea typeface="游ゴシック" panose="020B0400000000000000" pitchFamily="50" charset="-128"/>
                        </a:rPr>
                        <a:t>態　　　　度</a:t>
                      </a: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800" b="0" dirty="0">
                          <a:latin typeface="游ゴシック" panose="020B0400000000000000" pitchFamily="50" charset="-128"/>
                          <a:ea typeface="游ゴシック" panose="020B0400000000000000" pitchFamily="50" charset="-128"/>
                        </a:rPr>
                        <a:t>意欲・積極性</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nSpc>
                          <a:spcPct val="100000"/>
                        </a:lnSpc>
                      </a:pPr>
                      <a:endParaRPr kumimoji="1" lang="ja-JP" altLang="en-US" sz="80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34803071"/>
                  </a:ext>
                </a:extLst>
              </a:tr>
              <a:tr h="180787">
                <a:tc vMerge="1">
                  <a:txBody>
                    <a:bodyPr/>
                    <a:lstStyle/>
                    <a:p>
                      <a:pPr marL="0" marR="0" lvl="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800" b="0" dirty="0">
                          <a:latin typeface="游ゴシック" panose="020B0400000000000000" pitchFamily="50" charset="-128"/>
                          <a:ea typeface="游ゴシック" panose="020B0400000000000000" pitchFamily="50" charset="-128"/>
                        </a:rPr>
                        <a:t>責任感</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nSpc>
                          <a:spcPct val="1000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594730537"/>
                  </a:ext>
                </a:extLst>
              </a:tr>
              <a:tr h="201600">
                <a:tc vMerge="1">
                  <a:txBody>
                    <a:bodyPr/>
                    <a:lstStyle/>
                    <a:p>
                      <a:pPr marL="0" marR="0" lvl="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800" b="0" dirty="0">
                          <a:latin typeface="游ゴシック" panose="020B0400000000000000" pitchFamily="50" charset="-128"/>
                          <a:ea typeface="游ゴシック" panose="020B0400000000000000" pitchFamily="50" charset="-128"/>
                        </a:rPr>
                        <a:t>探究心</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nSpc>
                          <a:spcPct val="1000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906446262"/>
                  </a:ext>
                </a:extLst>
              </a:tr>
              <a:tr h="201600">
                <a:tc vMerge="1">
                  <a:txBody>
                    <a:bodyPr/>
                    <a:lstStyle/>
                    <a:p>
                      <a:pPr marL="0" marR="0" lvl="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800" b="0" dirty="0">
                          <a:latin typeface="游ゴシック" panose="020B0400000000000000" pitchFamily="50" charset="-128"/>
                          <a:ea typeface="游ゴシック" panose="020B0400000000000000" pitchFamily="50" charset="-128"/>
                        </a:rPr>
                        <a:t>協調性</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nSpc>
                          <a:spcPct val="1000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845987908"/>
                  </a:ext>
                </a:extLst>
              </a:tr>
              <a:tr h="201600">
                <a:tc rowSpan="5">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b="0" dirty="0">
                          <a:latin typeface="游ゴシック" panose="020B0400000000000000" pitchFamily="50" charset="-128"/>
                          <a:ea typeface="游ゴシック" panose="020B0400000000000000" pitchFamily="50" charset="-128"/>
                        </a:rPr>
                        <a:t>知　識　・　技　術</a:t>
                      </a:r>
                    </a:p>
                  </a:txBody>
                  <a:tcPr marL="89889" marR="89889" marT="44945" marB="44945"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800" b="0" dirty="0">
                          <a:latin typeface="游ゴシック" panose="020B0400000000000000" pitchFamily="50" charset="-128"/>
                          <a:ea typeface="游ゴシック" panose="020B0400000000000000" pitchFamily="50" charset="-128"/>
                        </a:rPr>
                        <a:t>施設の役割と機能</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nSpc>
                          <a:spcPct val="1000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12540099"/>
                  </a:ext>
                </a:extLst>
              </a:tr>
              <a:tr h="201600">
                <a:tc vMerge="1">
                  <a:txBody>
                    <a:bodyPr/>
                    <a:lstStyle/>
                    <a:p>
                      <a:pPr marL="0" marR="0" lvl="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800" b="0" dirty="0">
                          <a:latin typeface="游ゴシック" panose="020B0400000000000000" pitchFamily="50" charset="-128"/>
                          <a:ea typeface="游ゴシック" panose="020B0400000000000000" pitchFamily="50" charset="-128"/>
                        </a:rPr>
                        <a:t>利用児／者理解</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nSpc>
                          <a:spcPct val="1000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4885713"/>
                  </a:ext>
                </a:extLst>
              </a:tr>
              <a:tr h="201600">
                <a:tc vMerge="1">
                  <a:txBody>
                    <a:bodyPr/>
                    <a:lstStyle/>
                    <a:p>
                      <a:pPr marL="0" marR="0" lvl="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800" b="0" dirty="0">
                          <a:latin typeface="游ゴシック" panose="020B0400000000000000" pitchFamily="50" charset="-128"/>
                          <a:ea typeface="游ゴシック" panose="020B0400000000000000" pitchFamily="50" charset="-128"/>
                        </a:rPr>
                        <a:t>施設における利用児／者の生活と環境</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nSpc>
                          <a:spcPct val="1000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274398350"/>
                  </a:ext>
                </a:extLst>
              </a:tr>
              <a:tr h="201600">
                <a:tc vMerge="1">
                  <a:txBody>
                    <a:bodyPr/>
                    <a:lstStyle/>
                    <a:p>
                      <a:pPr marL="0" marR="0" lvl="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800" b="0" dirty="0">
                          <a:latin typeface="游ゴシック" panose="020B0400000000000000" pitchFamily="50" charset="-128"/>
                          <a:ea typeface="游ゴシック" panose="020B0400000000000000" pitchFamily="50" charset="-128"/>
                        </a:rPr>
                        <a:t>計画と記録</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nSpc>
                          <a:spcPct val="1000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578906918"/>
                  </a:ext>
                </a:extLst>
              </a:tr>
              <a:tr h="201600">
                <a:tc vMerge="1">
                  <a:txBody>
                    <a:bodyPr/>
                    <a:lstStyle/>
                    <a:p>
                      <a:pPr marL="0" marR="0" lvl="0" indent="0" algn="l" defTabSz="457200" rtl="0" eaLnBrk="1" fontAlgn="auto" latinLnBrk="0" hangingPunct="1">
                        <a:lnSpc>
                          <a:spcPts val="14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800" b="0" dirty="0">
                          <a:latin typeface="游ゴシック" panose="020B0400000000000000" pitchFamily="50" charset="-128"/>
                          <a:ea typeface="游ゴシック" panose="020B0400000000000000" pitchFamily="50" charset="-128"/>
                        </a:rPr>
                        <a:t>専門職としての保育士の役割と職業倫理</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nSpc>
                          <a:spcPct val="1000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513933573"/>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845878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2660620038"/>
              </p:ext>
            </p:extLst>
          </p:nvPr>
        </p:nvGraphicFramePr>
        <p:xfrm>
          <a:off x="548679" y="524218"/>
          <a:ext cx="6162254" cy="8928470"/>
        </p:xfrm>
        <a:graphic>
          <a:graphicData uri="http://schemas.openxmlformats.org/drawingml/2006/table">
            <a:tbl>
              <a:tblPr firstRow="1" bandRow="1">
                <a:tableStyleId>{5940675A-B579-460E-94D1-54222C63F5DA}</a:tableStyleId>
              </a:tblPr>
              <a:tblGrid>
                <a:gridCol w="425542">
                  <a:extLst>
                    <a:ext uri="{9D8B030D-6E8A-4147-A177-3AD203B41FA5}">
                      <a16:colId xmlns:a16="http://schemas.microsoft.com/office/drawing/2014/main" val="2445240699"/>
                    </a:ext>
                  </a:extLst>
                </a:gridCol>
                <a:gridCol w="1205704">
                  <a:extLst>
                    <a:ext uri="{9D8B030D-6E8A-4147-A177-3AD203B41FA5}">
                      <a16:colId xmlns:a16="http://schemas.microsoft.com/office/drawing/2014/main" val="3353858570"/>
                    </a:ext>
                  </a:extLst>
                </a:gridCol>
                <a:gridCol w="212772">
                  <a:extLst>
                    <a:ext uri="{9D8B030D-6E8A-4147-A177-3AD203B41FA5}">
                      <a16:colId xmlns:a16="http://schemas.microsoft.com/office/drawing/2014/main" val="2803404733"/>
                    </a:ext>
                  </a:extLst>
                </a:gridCol>
                <a:gridCol w="460239">
                  <a:extLst>
                    <a:ext uri="{9D8B030D-6E8A-4147-A177-3AD203B41FA5}">
                      <a16:colId xmlns:a16="http://schemas.microsoft.com/office/drawing/2014/main" val="3527769173"/>
                    </a:ext>
                  </a:extLst>
                </a:gridCol>
                <a:gridCol w="1312856">
                  <a:extLst>
                    <a:ext uri="{9D8B030D-6E8A-4147-A177-3AD203B41FA5}">
                      <a16:colId xmlns:a16="http://schemas.microsoft.com/office/drawing/2014/main" val="3195276131"/>
                    </a:ext>
                  </a:extLst>
                </a:gridCol>
                <a:gridCol w="604673">
                  <a:extLst>
                    <a:ext uri="{9D8B030D-6E8A-4147-A177-3AD203B41FA5}">
                      <a16:colId xmlns:a16="http://schemas.microsoft.com/office/drawing/2014/main" val="895968025"/>
                    </a:ext>
                  </a:extLst>
                </a:gridCol>
                <a:gridCol w="1940468">
                  <a:extLst>
                    <a:ext uri="{9D8B030D-6E8A-4147-A177-3AD203B41FA5}">
                      <a16:colId xmlns:a16="http://schemas.microsoft.com/office/drawing/2014/main" val="3923534555"/>
                    </a:ext>
                  </a:extLst>
                </a:gridCol>
              </a:tblGrid>
              <a:tr h="115025">
                <a:tc rowSpan="2" gridSpan="6">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No.30</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dirty="0"/>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30532">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100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課題内容：「保育実習</a:t>
                      </a:r>
                      <a:r>
                        <a:rPr kumimoji="1" lang="en-US" altLang="ja-JP" sz="900" dirty="0">
                          <a:latin typeface="游ゴシック Medium" panose="020B0500000000000000" pitchFamily="50" charset="-128"/>
                          <a:ea typeface="游ゴシック Medium" panose="020B0500000000000000" pitchFamily="50" charset="-128"/>
                        </a:rPr>
                        <a:t>Ⅰ</a:t>
                      </a:r>
                      <a:r>
                        <a:rPr kumimoji="1" lang="ja-JP" altLang="en-US" sz="900" dirty="0">
                          <a:latin typeface="游ゴシック Medium" panose="020B0500000000000000" pitchFamily="50" charset="-128"/>
                          <a:ea typeface="游ゴシック Medium" panose="020B0500000000000000" pitchFamily="50" charset="-128"/>
                        </a:rPr>
                        <a:t>（施設）の振り返り」と「保育実習</a:t>
                      </a:r>
                      <a:r>
                        <a:rPr kumimoji="1" lang="en-US" altLang="ja-JP" sz="900" dirty="0">
                          <a:latin typeface="游ゴシック Medium" panose="020B0500000000000000" pitchFamily="50" charset="-128"/>
                          <a:ea typeface="游ゴシック Medium" panose="020B0500000000000000" pitchFamily="50" charset="-128"/>
                        </a:rPr>
                        <a:t>Ⅲ</a:t>
                      </a:r>
                      <a:r>
                        <a:rPr kumimoji="1" lang="ja-JP" altLang="en-US" sz="900" dirty="0">
                          <a:latin typeface="游ゴシック Medium" panose="020B0500000000000000" pitchFamily="50" charset="-128"/>
                          <a:ea typeface="游ゴシック Medium" panose="020B0500000000000000" pitchFamily="50" charset="-128"/>
                        </a:rPr>
                        <a:t>の目標と内容」について，「実習課題を捉えるポイン</a:t>
                      </a:r>
                      <a:endParaRPr kumimoji="1" lang="en-US" altLang="ja-JP" sz="900" dirty="0">
                        <a:latin typeface="游ゴシック Medium" panose="020B0500000000000000" pitchFamily="50" charset="-128"/>
                        <a:ea typeface="游ゴシック Medium" panose="020B0500000000000000" pitchFamily="50"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　　　　　トを参考にして取り上げましょう。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29073841"/>
                  </a:ext>
                </a:extLst>
              </a:tr>
              <a:tr h="33140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lnSpc>
                          <a:spcPct val="100000"/>
                        </a:lnSpc>
                      </a:pPr>
                      <a:r>
                        <a:rPr kumimoji="1" lang="ja-JP" altLang="en-US" sz="1000" b="1" dirty="0">
                          <a:latin typeface="游ゴシック" panose="020B0400000000000000" pitchFamily="50" charset="-128"/>
                          <a:ea typeface="游ゴシック" panose="020B0400000000000000" pitchFamily="50" charset="-128"/>
                        </a:rPr>
                        <a:t>実習課題を捉えるポイント</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kumimoji="1" lang="ja-JP" altLang="en-US" sz="1000" b="1" dirty="0">
                          <a:latin typeface="游ゴシック" panose="020B0400000000000000" pitchFamily="50" charset="-128"/>
                          <a:ea typeface="游ゴシック" panose="020B0400000000000000" pitchFamily="50" charset="-128"/>
                        </a:rPr>
                        <a:t>実習課題</a:t>
                      </a:r>
                      <a:endParaRPr kumimoji="1" lang="ja-JP" altLang="en-US" sz="2000" b="1" dirty="0"/>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lnSpc>
                          <a:spcPct val="100000"/>
                        </a:lnSpc>
                      </a:pPr>
                      <a:endParaRPr kumimoji="1" lang="ja-JP" altLang="en-US" sz="800" b="1"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9832084"/>
                  </a:ext>
                </a:extLst>
              </a:tr>
              <a:tr h="1044000">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dirty="0">
                          <a:latin typeface="游ゴシック" panose="020B0400000000000000" pitchFamily="50" charset="-128"/>
                          <a:ea typeface="游ゴシック" panose="020B0400000000000000" pitchFamily="50" charset="-128"/>
                        </a:rPr>
                        <a:t>保育実習１（施設）の振り返り</a:t>
                      </a:r>
                    </a:p>
                  </a:txBody>
                  <a:tcPr marL="89889" marR="89889" marT="44945" marB="44945"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indent="0"/>
                      <a:r>
                        <a:rPr kumimoji="1" lang="ja-JP" altLang="en-US" sz="1000" dirty="0">
                          <a:latin typeface="游ゴシック" panose="020B0400000000000000" pitchFamily="50" charset="-128"/>
                          <a:ea typeface="游ゴシック" panose="020B0400000000000000" pitchFamily="50" charset="-128"/>
                        </a:rPr>
                        <a:t>①自己評価と施設評価を比較して捉えた，保育実習</a:t>
                      </a:r>
                      <a:r>
                        <a:rPr kumimoji="1" lang="en-US" altLang="ja-JP" sz="1000" dirty="0">
                          <a:latin typeface="游ゴシック" panose="020B0400000000000000" pitchFamily="50" charset="-128"/>
                          <a:ea typeface="游ゴシック" panose="020B0400000000000000" pitchFamily="50" charset="-128"/>
                        </a:rPr>
                        <a:t>Ⅰ</a:t>
                      </a:r>
                      <a:r>
                        <a:rPr kumimoji="1" lang="ja-JP" altLang="en-US" sz="1000" dirty="0">
                          <a:latin typeface="游ゴシック" panose="020B0400000000000000" pitchFamily="50" charset="-128"/>
                          <a:ea typeface="游ゴシック" panose="020B0400000000000000" pitchFamily="50" charset="-128"/>
                        </a:rPr>
                        <a:t>（施設）の学習成果。</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endParaRPr kumimoji="1" lang="ja-JP" altLang="en-US" sz="9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843726479"/>
                  </a:ext>
                </a:extLst>
              </a:tr>
              <a:tr h="1044000">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indent="0"/>
                      <a:r>
                        <a:rPr kumimoji="1" lang="ja-JP" altLang="en-US" sz="1000" dirty="0">
                          <a:latin typeface="游ゴシック" panose="020B0400000000000000" pitchFamily="50" charset="-128"/>
                          <a:ea typeface="游ゴシック" panose="020B0400000000000000" pitchFamily="50" charset="-128"/>
                        </a:rPr>
                        <a:t>②評価結果を評価項目間で比較することで，自分の得意な部分と不得意な部分を明確にした分析結果。</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endParaRPr kumimoji="1" lang="ja-JP" altLang="en-US" sz="9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69675007"/>
                  </a:ext>
                </a:extLst>
              </a:tr>
              <a:tr h="1044000">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indent="0"/>
                      <a:r>
                        <a:rPr kumimoji="1" lang="ja-JP" altLang="en-US" sz="1000" dirty="0">
                          <a:latin typeface="游ゴシック" panose="020B0400000000000000" pitchFamily="50" charset="-128"/>
                          <a:ea typeface="游ゴシック" panose="020B0400000000000000" pitchFamily="50" charset="-128"/>
                        </a:rPr>
                        <a:t>③評価票の評価項目の「評価上の観点」を参考にして捉えた「何ができて」「何ができなかった」のか，その具体的な学習成果。</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endParaRPr kumimoji="1" lang="ja-JP" altLang="en-US" sz="9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943041468"/>
                  </a:ext>
                </a:extLst>
              </a:tr>
              <a:tr h="1044000">
                <a:tc rowSpan="4">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dirty="0">
                          <a:latin typeface="游ゴシック" panose="020B0400000000000000" pitchFamily="50" charset="-128"/>
                          <a:ea typeface="游ゴシック" panose="020B0400000000000000" pitchFamily="50" charset="-128"/>
                        </a:rPr>
                        <a:t>保育実習３の目標と内容</a:t>
                      </a:r>
                    </a:p>
                  </a:txBody>
                  <a:tcPr marL="89889" marR="89889" marT="44945" marB="44945"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indent="0"/>
                      <a:r>
                        <a:rPr kumimoji="1" lang="ja-JP" altLang="en-US" sz="1000" dirty="0">
                          <a:latin typeface="游ゴシック" panose="020B0400000000000000" pitchFamily="50" charset="-128"/>
                          <a:ea typeface="游ゴシック" panose="020B0400000000000000" pitchFamily="50" charset="-128"/>
                        </a:rPr>
                        <a:t>①保育実習</a:t>
                      </a:r>
                      <a:r>
                        <a:rPr kumimoji="1" lang="en-US" altLang="ja-JP" sz="1000" dirty="0">
                          <a:latin typeface="游ゴシック" panose="020B0400000000000000" pitchFamily="50" charset="-128"/>
                          <a:ea typeface="游ゴシック" panose="020B0400000000000000" pitchFamily="50" charset="-128"/>
                        </a:rPr>
                        <a:t>Ⅰ</a:t>
                      </a:r>
                      <a:r>
                        <a:rPr kumimoji="1" lang="ja-JP" altLang="en-US" sz="1000" dirty="0">
                          <a:latin typeface="游ゴシック" panose="020B0400000000000000" pitchFamily="50" charset="-128"/>
                          <a:ea typeface="游ゴシック" panose="020B0400000000000000" pitchFamily="50" charset="-128"/>
                        </a:rPr>
                        <a:t>（施設）で理解及び修得した知識・技術を保育実習</a:t>
                      </a:r>
                      <a:r>
                        <a:rPr kumimoji="1" lang="en-US" altLang="ja-JP" sz="1000" dirty="0">
                          <a:latin typeface="游ゴシック" panose="020B0400000000000000" pitchFamily="50" charset="-128"/>
                          <a:ea typeface="游ゴシック" panose="020B0400000000000000" pitchFamily="50" charset="-128"/>
                        </a:rPr>
                        <a:t>Ⅲ</a:t>
                      </a:r>
                      <a:r>
                        <a:rPr kumimoji="1" lang="ja-JP" altLang="en-US" sz="1000" dirty="0">
                          <a:latin typeface="游ゴシック" panose="020B0400000000000000" pitchFamily="50" charset="-128"/>
                          <a:ea typeface="游ゴシック" panose="020B0400000000000000" pitchFamily="50" charset="-128"/>
                        </a:rPr>
                        <a:t>の実践を通してより深めたい内容。</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endParaRPr kumimoji="1" lang="ja-JP" altLang="en-US" sz="9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98808001"/>
                  </a:ext>
                </a:extLst>
              </a:tr>
              <a:tr h="1044000">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indent="0"/>
                      <a:r>
                        <a:rPr kumimoji="1" lang="ja-JP" altLang="en-US" sz="1000" dirty="0">
                          <a:latin typeface="游ゴシック" panose="020B0400000000000000" pitchFamily="50" charset="-128"/>
                          <a:ea typeface="游ゴシック" panose="020B0400000000000000" pitchFamily="50" charset="-128"/>
                        </a:rPr>
                        <a:t>②子ども及び保護者支援に加えて家庭支援で学習したい内容。</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endParaRPr kumimoji="1" lang="ja-JP" altLang="en-US" sz="9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55457548"/>
                  </a:ext>
                </a:extLst>
              </a:tr>
              <a:tr h="1044000">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indent="0"/>
                      <a:r>
                        <a:rPr kumimoji="1" lang="ja-JP" altLang="en-US" sz="1000" dirty="0">
                          <a:latin typeface="游ゴシック" panose="020B0400000000000000" pitchFamily="50" charset="-128"/>
                          <a:ea typeface="游ゴシック" panose="020B0400000000000000" pitchFamily="50" charset="-128"/>
                        </a:rPr>
                        <a:t>③常に実習において自己課題を見出し，また将来の自己課題を明確にするための実習中の行動計画。</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endParaRPr kumimoji="1" lang="ja-JP" altLang="en-US" sz="9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702093720"/>
                  </a:ext>
                </a:extLst>
              </a:tr>
              <a:tr h="1044000">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kumimoji="1" lang="ja-JP" altLang="en-US" sz="800" b="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indent="0"/>
                      <a:r>
                        <a:rPr kumimoji="1" lang="ja-JP" altLang="en-US" sz="1000" dirty="0">
                          <a:latin typeface="游ゴシック" panose="020B0400000000000000" pitchFamily="50" charset="-128"/>
                          <a:ea typeface="游ゴシック" panose="020B0400000000000000" pitchFamily="50" charset="-128"/>
                        </a:rPr>
                        <a:t>④新たな種別の実習施設で学習したい内容。</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endParaRPr kumimoji="1" lang="ja-JP" altLang="en-US" sz="9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396320153"/>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3799349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1650948972"/>
              </p:ext>
            </p:extLst>
          </p:nvPr>
        </p:nvGraphicFramePr>
        <p:xfrm>
          <a:off x="548679" y="524218"/>
          <a:ext cx="6162254" cy="8741065"/>
        </p:xfrm>
        <a:graphic>
          <a:graphicData uri="http://schemas.openxmlformats.org/drawingml/2006/table">
            <a:tbl>
              <a:tblPr firstRow="1" bandRow="1">
                <a:tableStyleId>{5940675A-B579-460E-94D1-54222C63F5DA}</a:tableStyleId>
              </a:tblPr>
              <a:tblGrid>
                <a:gridCol w="425542">
                  <a:extLst>
                    <a:ext uri="{9D8B030D-6E8A-4147-A177-3AD203B41FA5}">
                      <a16:colId xmlns:a16="http://schemas.microsoft.com/office/drawing/2014/main" val="2445240699"/>
                    </a:ext>
                  </a:extLst>
                </a:gridCol>
                <a:gridCol w="1205704">
                  <a:extLst>
                    <a:ext uri="{9D8B030D-6E8A-4147-A177-3AD203B41FA5}">
                      <a16:colId xmlns:a16="http://schemas.microsoft.com/office/drawing/2014/main" val="3353858570"/>
                    </a:ext>
                  </a:extLst>
                </a:gridCol>
                <a:gridCol w="212772">
                  <a:extLst>
                    <a:ext uri="{9D8B030D-6E8A-4147-A177-3AD203B41FA5}">
                      <a16:colId xmlns:a16="http://schemas.microsoft.com/office/drawing/2014/main" val="2803404733"/>
                    </a:ext>
                  </a:extLst>
                </a:gridCol>
                <a:gridCol w="1773095">
                  <a:extLst>
                    <a:ext uri="{9D8B030D-6E8A-4147-A177-3AD203B41FA5}">
                      <a16:colId xmlns:a16="http://schemas.microsoft.com/office/drawing/2014/main" val="3527769173"/>
                    </a:ext>
                  </a:extLst>
                </a:gridCol>
                <a:gridCol w="604673">
                  <a:extLst>
                    <a:ext uri="{9D8B030D-6E8A-4147-A177-3AD203B41FA5}">
                      <a16:colId xmlns:a16="http://schemas.microsoft.com/office/drawing/2014/main" val="895968025"/>
                    </a:ext>
                  </a:extLst>
                </a:gridCol>
                <a:gridCol w="1940468">
                  <a:extLst>
                    <a:ext uri="{9D8B030D-6E8A-4147-A177-3AD203B41FA5}">
                      <a16:colId xmlns:a16="http://schemas.microsoft.com/office/drawing/2014/main" val="3923534555"/>
                    </a:ext>
                  </a:extLst>
                </a:gridCol>
              </a:tblGrid>
              <a:tr h="115025">
                <a:tc rowSpan="2" gridSpan="5">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No.33</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dirty="0"/>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30532">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100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396000">
                <a:tc gridSpan="6">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課題内容：保育業務上のいろいろなジレンマ的場面を想定し，それぞれの場合，あなた（＝現場職員）ならどうする</a:t>
                      </a:r>
                      <a:endParaRPr kumimoji="1" lang="en-US" altLang="ja-JP" sz="900" dirty="0">
                        <a:latin typeface="游ゴシック Medium" panose="020B0500000000000000" pitchFamily="50" charset="-128"/>
                        <a:ea typeface="游ゴシック Medium" panose="020B0500000000000000" pitchFamily="50"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　　　　　か，実践的に考えてみましょう。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29073841"/>
                  </a:ext>
                </a:extLst>
              </a:tr>
              <a:tr h="684000">
                <a:tc gridSpan="6">
                  <a:txBody>
                    <a:bodyPr/>
                    <a:lstStyle/>
                    <a:p>
                      <a:pPr algn="l">
                        <a:lnSpc>
                          <a:spcPts val="1500"/>
                        </a:lnSpc>
                      </a:pPr>
                      <a:r>
                        <a:rPr kumimoji="1" lang="ja-JP" altLang="en-US" sz="1050" b="1" dirty="0">
                          <a:latin typeface="游ゴシック" panose="020B0400000000000000" pitchFamily="50" charset="-128"/>
                          <a:ea typeface="游ゴシック" panose="020B0400000000000000" pitchFamily="50" charset="-128"/>
                        </a:rPr>
                        <a:t>場面①　</a:t>
                      </a:r>
                      <a:r>
                        <a:rPr kumimoji="1" lang="ja-JP" altLang="en-US" sz="1050" dirty="0">
                          <a:latin typeface="游明朝" panose="02020400000000000000" pitchFamily="18" charset="-128"/>
                          <a:ea typeface="游明朝" panose="02020400000000000000" pitchFamily="18" charset="-128"/>
                        </a:rPr>
                        <a:t>児童発達支援事業所において，その日は障がいのある子どもが親と一緒に通園する日であった。みんなでリズム遊びをしているときに，ある母親が自分の子どもに対して，「どうしてあなたはできないの？　他の子はちゃんとしているでしょう！」と言ってその子の頬を叩いた。</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hMerge="1">
                  <a:txBody>
                    <a:bodyPr/>
                    <a:lstStyle/>
                    <a:p>
                      <a:pPr algn="ctr">
                        <a:lnSpc>
                          <a:spcPct val="100000"/>
                        </a:lnSpc>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lnSpc>
                          <a:spcPct val="100000"/>
                        </a:lnSpc>
                      </a:pPr>
                      <a:endParaRPr kumimoji="1" lang="ja-JP" altLang="en-US" sz="800" b="1"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9832084"/>
                  </a:ext>
                </a:extLst>
              </a:tr>
              <a:tr h="1800000">
                <a:tc gridSpan="6">
                  <a:txBody>
                    <a:bodyPr/>
                    <a:lstStyle/>
                    <a:p>
                      <a:pPr algn="l">
                        <a:lnSpc>
                          <a:spcPct val="100000"/>
                        </a:lnSpc>
                      </a:pP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88799011"/>
                  </a:ext>
                </a:extLst>
              </a:tr>
              <a:tr h="684000">
                <a:tc gridSpan="6">
                  <a:txBody>
                    <a:bodyPr/>
                    <a:lstStyle/>
                    <a:p>
                      <a:pPr algn="l">
                        <a:lnSpc>
                          <a:spcPts val="1500"/>
                        </a:lnSpc>
                      </a:pPr>
                      <a:r>
                        <a:rPr kumimoji="1" lang="ja-JP" altLang="en-US" sz="1050" b="1" dirty="0">
                          <a:latin typeface="游ゴシック" panose="020B0400000000000000" pitchFamily="50" charset="-128"/>
                          <a:ea typeface="游ゴシック" panose="020B0400000000000000" pitchFamily="50" charset="-128"/>
                        </a:rPr>
                        <a:t>場面②　</a:t>
                      </a:r>
                      <a:r>
                        <a:rPr kumimoji="1" lang="ja-JP" altLang="en-US" sz="1050" b="0" dirty="0">
                          <a:latin typeface="游明朝" panose="02020400000000000000" pitchFamily="18" charset="-128"/>
                          <a:ea typeface="游明朝" panose="02020400000000000000" pitchFamily="18" charset="-128"/>
                        </a:rPr>
                        <a:t>非</a:t>
                      </a:r>
                      <a:r>
                        <a:rPr kumimoji="1" lang="ja-JP" altLang="en-US" sz="1050" dirty="0">
                          <a:latin typeface="游明朝" panose="02020400000000000000" pitchFamily="18" charset="-128"/>
                          <a:ea typeface="游明朝" panose="02020400000000000000" pitchFamily="18" charset="-128"/>
                        </a:rPr>
                        <a:t>番の日に街角の書店に出かけると，たまたま，勤務先の児童養護施設で担当している中学生を見かけた。声をかけようとすると，その子は店頭にあった雑誌を数冊自分のカバンに入れて，そのまま急ぎ足で店を出ていってしまった。</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hMerge="1">
                  <a:txBody>
                    <a:bodyPr/>
                    <a:lstStyle/>
                    <a:p>
                      <a:pPr algn="ctr">
                        <a:lnSpc>
                          <a:spcPct val="100000"/>
                        </a:lnSpc>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nchor="ct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tc>
                <a:tc hMerge="1">
                  <a:txBody>
                    <a:bodyPr/>
                    <a:lstStyle/>
                    <a:p>
                      <a:pPr algn="ctr">
                        <a:lnSpc>
                          <a:spcPct val="100000"/>
                        </a:lnSpc>
                      </a:pPr>
                      <a:endParaRPr kumimoji="1" lang="ja-JP" altLang="en-US" sz="800" b="1" dirty="0">
                        <a:latin typeface="游ゴシック" panose="020B0400000000000000" pitchFamily="50" charset="-128"/>
                        <a:ea typeface="游ゴシック" panose="020B0400000000000000" pitchFamily="50" charset="-128"/>
                      </a:endParaRPr>
                    </a:p>
                  </a:txBody>
                  <a:tcPr marL="89889" marR="89889" marT="44945" marB="44945" anchor="ctr"/>
                </a:tc>
                <a:extLst>
                  <a:ext uri="{0D108BD9-81ED-4DB2-BD59-A6C34878D82A}">
                    <a16:rowId xmlns:a16="http://schemas.microsoft.com/office/drawing/2014/main" val="1308467684"/>
                  </a:ext>
                </a:extLst>
              </a:tr>
              <a:tr h="1800000">
                <a:tc gridSpan="6">
                  <a:txBody>
                    <a:bodyPr/>
                    <a:lstStyle/>
                    <a:p>
                      <a:pPr algn="l">
                        <a:lnSpc>
                          <a:spcPct val="100000"/>
                        </a:lnSpc>
                      </a:pP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50869344"/>
                  </a:ext>
                </a:extLst>
              </a:tr>
              <a:tr h="684000">
                <a:tc gridSpan="6">
                  <a:txBody>
                    <a:bodyPr/>
                    <a:lstStyle/>
                    <a:p>
                      <a:pPr algn="l">
                        <a:lnSpc>
                          <a:spcPts val="1500"/>
                        </a:lnSpc>
                      </a:pPr>
                      <a:r>
                        <a:rPr kumimoji="1" lang="ja-JP" altLang="en-US" sz="1050" b="1" dirty="0">
                          <a:latin typeface="游ゴシック" panose="020B0400000000000000" pitchFamily="50" charset="-128"/>
                          <a:ea typeface="游ゴシック" panose="020B0400000000000000" pitchFamily="50" charset="-128"/>
                        </a:rPr>
                        <a:t>場面③　</a:t>
                      </a:r>
                      <a:r>
                        <a:rPr kumimoji="1" lang="ja-JP" altLang="en-US" sz="1050" b="0" dirty="0">
                          <a:latin typeface="游明朝" panose="02020400000000000000" pitchFamily="18" charset="-128"/>
                          <a:ea typeface="游明朝" panose="02020400000000000000" pitchFamily="18" charset="-128"/>
                        </a:rPr>
                        <a:t>乳児院での一時帰宅の際，迎えにきた母親が自分の子どもに外出用の服を着せようとした。そのとき母親が，いきなり怪訝そうな顔つきになって，「先生，どういうことですか？　この子の腕に噛まれた跡があるんですけど！」と激しい口調で言った。</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hMerge="1">
                  <a:txBody>
                    <a:bodyPr/>
                    <a:lstStyle/>
                    <a:p>
                      <a:pPr algn="ctr">
                        <a:lnSpc>
                          <a:spcPct val="100000"/>
                        </a:lnSpc>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nchor="ct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tc>
                <a:tc hMerge="1">
                  <a:txBody>
                    <a:bodyPr/>
                    <a:lstStyle/>
                    <a:p>
                      <a:pPr algn="ctr">
                        <a:lnSpc>
                          <a:spcPct val="100000"/>
                        </a:lnSpc>
                      </a:pPr>
                      <a:endParaRPr kumimoji="1" lang="ja-JP" altLang="en-US" sz="800" b="1" dirty="0">
                        <a:latin typeface="游ゴシック" panose="020B0400000000000000" pitchFamily="50" charset="-128"/>
                        <a:ea typeface="游ゴシック" panose="020B0400000000000000" pitchFamily="50" charset="-128"/>
                      </a:endParaRPr>
                    </a:p>
                  </a:txBody>
                  <a:tcPr marL="89889" marR="89889" marT="44945" marB="44945" anchor="ctr"/>
                </a:tc>
                <a:extLst>
                  <a:ext uri="{0D108BD9-81ED-4DB2-BD59-A6C34878D82A}">
                    <a16:rowId xmlns:a16="http://schemas.microsoft.com/office/drawing/2014/main" val="1242814069"/>
                  </a:ext>
                </a:extLst>
              </a:tr>
              <a:tr h="1800000">
                <a:tc gridSpan="6">
                  <a:txBody>
                    <a:bodyPr/>
                    <a:lstStyle/>
                    <a:p>
                      <a:pPr algn="l">
                        <a:lnSpc>
                          <a:spcPct val="100000"/>
                        </a:lnSpc>
                      </a:pP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93775681"/>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482994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2112593903"/>
              </p:ext>
            </p:extLst>
          </p:nvPr>
        </p:nvGraphicFramePr>
        <p:xfrm>
          <a:off x="548679" y="524219"/>
          <a:ext cx="6162254" cy="8856309"/>
        </p:xfrm>
        <a:graphic>
          <a:graphicData uri="http://schemas.openxmlformats.org/drawingml/2006/table">
            <a:tbl>
              <a:tblPr firstRow="1" bandRow="1">
                <a:tableStyleId>{5940675A-B579-460E-94D1-54222C63F5DA}</a:tableStyleId>
              </a:tblPr>
              <a:tblGrid>
                <a:gridCol w="425542">
                  <a:extLst>
                    <a:ext uri="{9D8B030D-6E8A-4147-A177-3AD203B41FA5}">
                      <a16:colId xmlns:a16="http://schemas.microsoft.com/office/drawing/2014/main" val="2445240699"/>
                    </a:ext>
                  </a:extLst>
                </a:gridCol>
                <a:gridCol w="1205704">
                  <a:extLst>
                    <a:ext uri="{9D8B030D-6E8A-4147-A177-3AD203B41FA5}">
                      <a16:colId xmlns:a16="http://schemas.microsoft.com/office/drawing/2014/main" val="3353858570"/>
                    </a:ext>
                  </a:extLst>
                </a:gridCol>
                <a:gridCol w="212772">
                  <a:extLst>
                    <a:ext uri="{9D8B030D-6E8A-4147-A177-3AD203B41FA5}">
                      <a16:colId xmlns:a16="http://schemas.microsoft.com/office/drawing/2014/main" val="2803404733"/>
                    </a:ext>
                  </a:extLst>
                </a:gridCol>
                <a:gridCol w="1773095">
                  <a:extLst>
                    <a:ext uri="{9D8B030D-6E8A-4147-A177-3AD203B41FA5}">
                      <a16:colId xmlns:a16="http://schemas.microsoft.com/office/drawing/2014/main" val="3527769173"/>
                    </a:ext>
                  </a:extLst>
                </a:gridCol>
                <a:gridCol w="604673">
                  <a:extLst>
                    <a:ext uri="{9D8B030D-6E8A-4147-A177-3AD203B41FA5}">
                      <a16:colId xmlns:a16="http://schemas.microsoft.com/office/drawing/2014/main" val="895968025"/>
                    </a:ext>
                  </a:extLst>
                </a:gridCol>
                <a:gridCol w="1940468">
                  <a:extLst>
                    <a:ext uri="{9D8B030D-6E8A-4147-A177-3AD203B41FA5}">
                      <a16:colId xmlns:a16="http://schemas.microsoft.com/office/drawing/2014/main" val="3923534555"/>
                    </a:ext>
                  </a:extLst>
                </a:gridCol>
              </a:tblGrid>
              <a:tr h="77991">
                <a:tc rowSpan="2" gridSpan="5">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No.41</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dirty="0"/>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127916">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34582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215899">
                <a:tc gridSpan="6">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課題内容：以下は日誌の記述の例です。下線部を正しい表現あるいはより適切な表現に改めましょう。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29073841"/>
                  </a:ext>
                </a:extLst>
              </a:tr>
              <a:tr h="4062823">
                <a:tc gridSpan="6">
                  <a:txBody>
                    <a:bodyPr/>
                    <a:lstStyle/>
                    <a:p>
                      <a:pPr algn="l">
                        <a:lnSpc>
                          <a:spcPts val="1500"/>
                        </a:lnSpc>
                      </a:pPr>
                      <a:r>
                        <a:rPr kumimoji="1" lang="en-US" altLang="ja-JP" sz="900" b="1" dirty="0">
                          <a:latin typeface="游ゴシック" panose="020B0400000000000000" pitchFamily="50" charset="-128"/>
                          <a:ea typeface="游ゴシック" panose="020B0400000000000000" pitchFamily="50" charset="-128"/>
                        </a:rPr>
                        <a:t>〈</a:t>
                      </a:r>
                      <a:r>
                        <a:rPr kumimoji="1" lang="ja-JP" altLang="en-US" sz="900" b="1" dirty="0">
                          <a:latin typeface="游ゴシック" panose="020B0400000000000000" pitchFamily="50" charset="-128"/>
                          <a:ea typeface="游ゴシック" panose="020B0400000000000000" pitchFamily="50" charset="-128"/>
                        </a:rPr>
                        <a:t>「子どもの活動」欄の記述例</a:t>
                      </a:r>
                      <a:r>
                        <a:rPr kumimoji="1" lang="en-US" altLang="ja-JP" sz="900" b="1" dirty="0">
                          <a:latin typeface="游ゴシック" panose="020B0400000000000000" pitchFamily="50" charset="-128"/>
                          <a:ea typeface="游ゴシック" panose="020B0400000000000000" pitchFamily="50" charset="-128"/>
                        </a:rPr>
                        <a:t>〉</a:t>
                      </a:r>
                    </a:p>
                    <a:p>
                      <a:pPr algn="l">
                        <a:lnSpc>
                          <a:spcPts val="1500"/>
                        </a:lnSpc>
                      </a:pPr>
                      <a:r>
                        <a:rPr kumimoji="1" lang="ja-JP" altLang="en-US" sz="900" b="0" dirty="0">
                          <a:latin typeface="游明朝" panose="02020400000000000000" pitchFamily="18" charset="-128"/>
                          <a:ea typeface="游明朝" panose="02020400000000000000" pitchFamily="18" charset="-128"/>
                        </a:rPr>
                        <a:t>・保育士の</a:t>
                      </a:r>
                      <a:r>
                        <a:rPr kumimoji="1" lang="ja-JP" altLang="en-US" sz="700" b="0" dirty="0">
                          <a:latin typeface="游明朝" panose="02020400000000000000" pitchFamily="18" charset="-128"/>
                          <a:ea typeface="游明朝" panose="02020400000000000000" pitchFamily="18" charset="-128"/>
                        </a:rPr>
                        <a:t>①</a:t>
                      </a:r>
                      <a:r>
                        <a:rPr kumimoji="1" lang="ja-JP" altLang="en-US" sz="900" b="0" u="sng" dirty="0">
                          <a:latin typeface="游明朝" panose="02020400000000000000" pitchFamily="18" charset="-128"/>
                          <a:ea typeface="游明朝" panose="02020400000000000000" pitchFamily="18" charset="-128"/>
                        </a:rPr>
                        <a:t>話し</a:t>
                      </a:r>
                      <a:r>
                        <a:rPr kumimoji="1" lang="ja-JP" altLang="en-US" sz="900" b="0" dirty="0">
                          <a:latin typeface="游明朝" panose="02020400000000000000" pitchFamily="18" charset="-128"/>
                          <a:ea typeface="游明朝" panose="02020400000000000000" pitchFamily="18" charset="-128"/>
                        </a:rPr>
                        <a:t>を</a:t>
                      </a:r>
                      <a:r>
                        <a:rPr kumimoji="1" lang="ja-JP" altLang="en-US" sz="700" b="0" dirty="0">
                          <a:latin typeface="游明朝" panose="02020400000000000000" pitchFamily="18" charset="-128"/>
                          <a:ea typeface="游明朝" panose="02020400000000000000" pitchFamily="18" charset="-128"/>
                        </a:rPr>
                        <a:t>②</a:t>
                      </a:r>
                      <a:r>
                        <a:rPr kumimoji="1" lang="ja-JP" altLang="en-US" sz="900" b="0" u="sng" dirty="0">
                          <a:latin typeface="游明朝" panose="02020400000000000000" pitchFamily="18" charset="-128"/>
                          <a:ea typeface="游明朝" panose="02020400000000000000" pitchFamily="18" charset="-128"/>
                        </a:rPr>
                        <a:t>よく</a:t>
                      </a:r>
                      <a:r>
                        <a:rPr kumimoji="1" lang="ja-JP" altLang="en-US" sz="900" b="0" dirty="0">
                          <a:latin typeface="游明朝" panose="02020400000000000000" pitchFamily="18" charset="-128"/>
                          <a:ea typeface="游明朝" panose="02020400000000000000" pitchFamily="18" charset="-128"/>
                        </a:rPr>
                        <a:t>聞く　　①（　　　　　）②（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①</a:t>
                      </a:r>
                      <a:r>
                        <a:rPr kumimoji="1" lang="ja-JP" altLang="en-US" sz="900" b="0" dirty="0">
                          <a:latin typeface="游明朝" panose="02020400000000000000" pitchFamily="18" charset="-128"/>
                          <a:ea typeface="游明朝" panose="02020400000000000000" pitchFamily="18" charset="-128"/>
                        </a:rPr>
                        <a:t>送り仮名の誤りを改めましょう。②具体的に書きましょう。</a:t>
                      </a:r>
                    </a:p>
                    <a:p>
                      <a:pPr algn="l">
                        <a:lnSpc>
                          <a:spcPts val="1500"/>
                        </a:lnSpc>
                      </a:pPr>
                      <a:r>
                        <a:rPr kumimoji="1" lang="ja-JP" altLang="en-US" sz="900" b="0" dirty="0">
                          <a:latin typeface="游明朝" panose="02020400000000000000" pitchFamily="18" charset="-128"/>
                          <a:ea typeface="游明朝" panose="02020400000000000000" pitchFamily="18" charset="-128"/>
                        </a:rPr>
                        <a:t>・トイレで</a:t>
                      </a:r>
                      <a:r>
                        <a:rPr kumimoji="1" lang="ja-JP" altLang="en-US" sz="700" b="0" dirty="0">
                          <a:latin typeface="游明朝" panose="02020400000000000000" pitchFamily="18" charset="-128"/>
                          <a:ea typeface="游明朝" panose="02020400000000000000" pitchFamily="18" charset="-128"/>
                        </a:rPr>
                        <a:t>③</a:t>
                      </a:r>
                      <a:r>
                        <a:rPr kumimoji="1" lang="ja-JP" altLang="en-US" sz="900" b="0" u="sng" dirty="0">
                          <a:latin typeface="游明朝" panose="02020400000000000000" pitchFamily="18" charset="-128"/>
                          <a:ea typeface="游明朝" panose="02020400000000000000" pitchFamily="18" charset="-128"/>
                        </a:rPr>
                        <a:t>はいせつ</a:t>
                      </a:r>
                      <a:r>
                        <a:rPr kumimoji="1" lang="ja-JP" altLang="en-US" sz="900" b="0" dirty="0">
                          <a:latin typeface="游明朝" panose="02020400000000000000" pitchFamily="18" charset="-128"/>
                          <a:ea typeface="游明朝" panose="02020400000000000000" pitchFamily="18" charset="-128"/>
                        </a:rPr>
                        <a:t>する　　③（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③</a:t>
                      </a:r>
                      <a:r>
                        <a:rPr kumimoji="1" lang="ja-JP" altLang="en-US" sz="900" b="0" dirty="0">
                          <a:latin typeface="游明朝" panose="02020400000000000000" pitchFamily="18" charset="-128"/>
                          <a:ea typeface="游明朝" panose="02020400000000000000" pitchFamily="18" charset="-128"/>
                        </a:rPr>
                        <a:t>漢字に改めましょう。</a:t>
                      </a:r>
                      <a:endParaRPr kumimoji="1" lang="en-US" altLang="ja-JP" sz="900" b="0" dirty="0">
                        <a:latin typeface="游明朝" panose="02020400000000000000" pitchFamily="18" charset="-128"/>
                        <a:ea typeface="游明朝" panose="02020400000000000000" pitchFamily="18" charset="-128"/>
                      </a:endParaRPr>
                    </a:p>
                    <a:p>
                      <a:pPr algn="l">
                        <a:lnSpc>
                          <a:spcPts val="1500"/>
                        </a:lnSpc>
                      </a:pPr>
                      <a:r>
                        <a:rPr kumimoji="1" lang="en-US" altLang="ja-JP" sz="900" b="1" dirty="0">
                          <a:latin typeface="游ゴシック" panose="020B0400000000000000" pitchFamily="50" charset="-128"/>
                          <a:ea typeface="游ゴシック" panose="020B0400000000000000" pitchFamily="50" charset="-128"/>
                        </a:rPr>
                        <a:t>〈</a:t>
                      </a:r>
                      <a:r>
                        <a:rPr kumimoji="1" lang="ja-JP" altLang="en-US" sz="900" b="1" dirty="0">
                          <a:latin typeface="游ゴシック" panose="020B0400000000000000" pitchFamily="50" charset="-128"/>
                          <a:ea typeface="游ゴシック" panose="020B0400000000000000" pitchFamily="50" charset="-128"/>
                        </a:rPr>
                        <a:t>「保育士の援助・配慮」欄の記述例</a:t>
                      </a:r>
                      <a:r>
                        <a:rPr kumimoji="1" lang="en-US" altLang="ja-JP" sz="900" b="1" dirty="0">
                          <a:latin typeface="游ゴシック" panose="020B0400000000000000" pitchFamily="50" charset="-128"/>
                          <a:ea typeface="游ゴシック" panose="020B0400000000000000" pitchFamily="50" charset="-128"/>
                        </a:rPr>
                        <a:t>〉</a:t>
                      </a:r>
                    </a:p>
                    <a:p>
                      <a:pPr algn="l">
                        <a:lnSpc>
                          <a:spcPts val="1500"/>
                        </a:lnSpc>
                      </a:pPr>
                      <a:r>
                        <a:rPr kumimoji="1" lang="ja-JP" altLang="en-US" sz="900" b="0" dirty="0">
                          <a:latin typeface="游明朝" panose="02020400000000000000" pitchFamily="18" charset="-128"/>
                          <a:ea typeface="游明朝" panose="02020400000000000000" pitchFamily="18" charset="-128"/>
                        </a:rPr>
                        <a:t>・</a:t>
                      </a:r>
                      <a:r>
                        <a:rPr kumimoji="1" lang="ja-JP" altLang="en-US" sz="700" b="0" dirty="0">
                          <a:latin typeface="游明朝" panose="02020400000000000000" pitchFamily="18" charset="-128"/>
                          <a:ea typeface="游明朝" panose="02020400000000000000" pitchFamily="18" charset="-128"/>
                        </a:rPr>
                        <a:t>④</a:t>
                      </a:r>
                      <a:r>
                        <a:rPr kumimoji="1" lang="ja-JP" altLang="en-US" sz="900" b="0" u="sng" dirty="0">
                          <a:latin typeface="游明朝" panose="02020400000000000000" pitchFamily="18" charset="-128"/>
                          <a:ea typeface="游明朝" panose="02020400000000000000" pitchFamily="18" charset="-128"/>
                        </a:rPr>
                        <a:t>挨拶をする</a:t>
                      </a:r>
                      <a:r>
                        <a:rPr kumimoji="1" lang="ja-JP" altLang="en-US" sz="900" b="0" dirty="0">
                          <a:latin typeface="游明朝" panose="02020400000000000000" pitchFamily="18" charset="-128"/>
                          <a:ea typeface="游明朝" panose="02020400000000000000" pitchFamily="18" charset="-128"/>
                        </a:rPr>
                        <a:t>　　④（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④</a:t>
                      </a:r>
                      <a:r>
                        <a:rPr kumimoji="1" lang="ja-JP" altLang="en-US" sz="900" b="0" dirty="0">
                          <a:latin typeface="游明朝" panose="02020400000000000000" pitchFamily="18" charset="-128"/>
                          <a:ea typeface="游明朝" panose="02020400000000000000" pitchFamily="18" charset="-128"/>
                        </a:rPr>
                        <a:t>朝の挨拶を想定し，「どのように」挨拶をするのかを書き加えましょう。</a:t>
                      </a:r>
                    </a:p>
                    <a:p>
                      <a:pPr algn="l">
                        <a:lnSpc>
                          <a:spcPts val="1500"/>
                        </a:lnSpc>
                      </a:pPr>
                      <a:r>
                        <a:rPr kumimoji="1" lang="ja-JP" altLang="en-US" sz="900" b="0" dirty="0">
                          <a:latin typeface="游明朝" panose="02020400000000000000" pitchFamily="18" charset="-128"/>
                          <a:ea typeface="游明朝" panose="02020400000000000000" pitchFamily="18" charset="-128"/>
                        </a:rPr>
                        <a:t>・</a:t>
                      </a:r>
                      <a:r>
                        <a:rPr kumimoji="1" lang="ja-JP" altLang="en-US" sz="700" b="0" dirty="0">
                          <a:latin typeface="游明朝" panose="02020400000000000000" pitchFamily="18" charset="-128"/>
                          <a:ea typeface="游明朝" panose="02020400000000000000" pitchFamily="18" charset="-128"/>
                        </a:rPr>
                        <a:t>⑤</a:t>
                      </a:r>
                      <a:r>
                        <a:rPr kumimoji="1" lang="ja-JP" altLang="en-US" sz="900" b="0" u="sng" dirty="0">
                          <a:latin typeface="游明朝" panose="02020400000000000000" pitchFamily="18" charset="-128"/>
                          <a:ea typeface="游明朝" panose="02020400000000000000" pitchFamily="18" charset="-128"/>
                        </a:rPr>
                        <a:t>「手を洗いなさい」と言う　　</a:t>
                      </a:r>
                      <a:r>
                        <a:rPr kumimoji="1" lang="ja-JP" altLang="en-US" sz="900" b="0" dirty="0">
                          <a:latin typeface="游明朝" panose="02020400000000000000" pitchFamily="18" charset="-128"/>
                          <a:ea typeface="游明朝" panose="02020400000000000000" pitchFamily="18" charset="-128"/>
                        </a:rPr>
                        <a:t>⑤（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⑤</a:t>
                      </a:r>
                      <a:r>
                        <a:rPr kumimoji="1" lang="ja-JP" altLang="en-US" sz="900" b="0" dirty="0">
                          <a:latin typeface="游明朝" panose="02020400000000000000" pitchFamily="18" charset="-128"/>
                          <a:ea typeface="游明朝" panose="02020400000000000000" pitchFamily="18" charset="-128"/>
                        </a:rPr>
                        <a:t>鉤括弧を用いず，間接話法に改めましょう。</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ja-JP" altLang="en-US" sz="700" b="0" dirty="0">
                          <a:latin typeface="游明朝" panose="02020400000000000000" pitchFamily="18" charset="-128"/>
                          <a:ea typeface="游明朝" panose="02020400000000000000" pitchFamily="18" charset="-128"/>
                        </a:rPr>
                        <a:t>⑥</a:t>
                      </a:r>
                      <a:r>
                        <a:rPr kumimoji="1" lang="ja-JP" altLang="en-US" sz="900" b="0" u="sng" dirty="0">
                          <a:latin typeface="游明朝" panose="02020400000000000000" pitchFamily="18" charset="-128"/>
                          <a:ea typeface="游明朝" panose="02020400000000000000" pitchFamily="18" charset="-128"/>
                        </a:rPr>
                        <a:t>泣いてる</a:t>
                      </a:r>
                      <a:r>
                        <a:rPr kumimoji="1" lang="ja-JP" altLang="en-US" sz="900" b="0" dirty="0">
                          <a:latin typeface="游明朝" panose="02020400000000000000" pitchFamily="18" charset="-128"/>
                          <a:ea typeface="游明朝" panose="02020400000000000000" pitchFamily="18" charset="-128"/>
                        </a:rPr>
                        <a:t>子どもを抱き上げ，落ち着けるよう，背中を</a:t>
                      </a:r>
                      <a:r>
                        <a:rPr kumimoji="1" lang="ja-JP" altLang="en-US" sz="700" b="0" dirty="0">
                          <a:latin typeface="游明朝" panose="02020400000000000000" pitchFamily="18" charset="-128"/>
                          <a:ea typeface="游明朝" panose="02020400000000000000" pitchFamily="18" charset="-128"/>
                        </a:rPr>
                        <a:t>⑦</a:t>
                      </a:r>
                      <a:r>
                        <a:rPr kumimoji="1" lang="ja-JP" altLang="en-US" sz="900" b="0" u="sng" dirty="0">
                          <a:latin typeface="游明朝" panose="02020400000000000000" pitchFamily="18" charset="-128"/>
                          <a:ea typeface="游明朝" panose="02020400000000000000" pitchFamily="18" charset="-128"/>
                        </a:rPr>
                        <a:t>トントン</a:t>
                      </a:r>
                      <a:r>
                        <a:rPr kumimoji="1" lang="ja-JP" altLang="en-US" sz="900" b="0" dirty="0">
                          <a:latin typeface="游明朝" panose="02020400000000000000" pitchFamily="18" charset="-128"/>
                          <a:ea typeface="游明朝" panose="02020400000000000000" pitchFamily="18" charset="-128"/>
                        </a:rPr>
                        <a:t>しながら穏やかにどうしたのかと声をかける　</a:t>
                      </a:r>
                      <a:endParaRPr kumimoji="1" lang="en-US" altLang="ja-JP" sz="900" b="0" dirty="0">
                        <a:latin typeface="游明朝" panose="02020400000000000000" pitchFamily="18" charset="-128"/>
                        <a:ea typeface="游明朝" panose="02020400000000000000" pitchFamily="18" charset="-128"/>
                      </a:endParaRPr>
                    </a:p>
                    <a:p>
                      <a:pPr algn="l">
                        <a:lnSpc>
                          <a:spcPts val="1500"/>
                        </a:lnSpc>
                      </a:pPr>
                      <a:r>
                        <a:rPr kumimoji="1" lang="ja-JP" altLang="en-US" sz="900" b="0" dirty="0">
                          <a:latin typeface="游明朝" panose="02020400000000000000" pitchFamily="18" charset="-128"/>
                          <a:ea typeface="游明朝" panose="02020400000000000000" pitchFamily="18" charset="-128"/>
                        </a:rPr>
                        <a:t>　⑥（　　　　　　　　　）⑦（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⑥</a:t>
                      </a:r>
                      <a:r>
                        <a:rPr kumimoji="1" lang="ja-JP" altLang="en-US" sz="900" b="0" dirty="0">
                          <a:latin typeface="游明朝" panose="02020400000000000000" pitchFamily="18" charset="-128"/>
                          <a:ea typeface="游明朝" panose="02020400000000000000" pitchFamily="18" charset="-128"/>
                        </a:rPr>
                        <a:t>話し言葉は用いません。⑦具体的にはどのような動作か詳しく書きましょう。</a:t>
                      </a:r>
                    </a:p>
                    <a:p>
                      <a:pPr algn="l">
                        <a:lnSpc>
                          <a:spcPts val="1500"/>
                        </a:lnSpc>
                      </a:pPr>
                      <a:r>
                        <a:rPr kumimoji="1" lang="ja-JP" altLang="en-US" sz="900" b="0" dirty="0">
                          <a:latin typeface="游明朝" panose="02020400000000000000" pitchFamily="18" charset="-128"/>
                          <a:ea typeface="游明朝" panose="02020400000000000000" pitchFamily="18" charset="-128"/>
                        </a:rPr>
                        <a:t>・内容が</a:t>
                      </a:r>
                      <a:r>
                        <a:rPr kumimoji="1" lang="ja-JP" altLang="en-US" sz="700" b="0" dirty="0">
                          <a:latin typeface="游明朝" panose="02020400000000000000" pitchFamily="18" charset="-128"/>
                          <a:ea typeface="游明朝" panose="02020400000000000000" pitchFamily="18" charset="-128"/>
                        </a:rPr>
                        <a:t>⑧</a:t>
                      </a:r>
                      <a:r>
                        <a:rPr kumimoji="1" lang="ja-JP" altLang="en-US" sz="900" b="0" u="sng" dirty="0">
                          <a:latin typeface="游明朝" panose="02020400000000000000" pitchFamily="18" charset="-128"/>
                          <a:ea typeface="游明朝" panose="02020400000000000000" pitchFamily="18" charset="-128"/>
                        </a:rPr>
                        <a:t>かぶらない</a:t>
                      </a:r>
                      <a:r>
                        <a:rPr kumimoji="1" lang="ja-JP" altLang="en-US" sz="900" b="0" dirty="0">
                          <a:latin typeface="游明朝" panose="02020400000000000000" pitchFamily="18" charset="-128"/>
                          <a:ea typeface="游明朝" panose="02020400000000000000" pitchFamily="18" charset="-128"/>
                        </a:rPr>
                        <a:t>よう，多様な種類の絵本を用意し，自由に子ども</a:t>
                      </a:r>
                      <a:r>
                        <a:rPr kumimoji="1" lang="ja-JP" altLang="en-US" sz="700" b="0" dirty="0">
                          <a:latin typeface="游明朝" panose="02020400000000000000" pitchFamily="18" charset="-128"/>
                          <a:ea typeface="游明朝" panose="02020400000000000000" pitchFamily="18" charset="-128"/>
                        </a:rPr>
                        <a:t>⑨</a:t>
                      </a:r>
                      <a:r>
                        <a:rPr kumimoji="1" lang="ja-JP" altLang="en-US" sz="900" b="0" u="sng" dirty="0">
                          <a:latin typeface="游明朝" panose="02020400000000000000" pitchFamily="18" charset="-128"/>
                          <a:ea typeface="游明朝" panose="02020400000000000000" pitchFamily="18" charset="-128"/>
                        </a:rPr>
                        <a:t>に選ばせる</a:t>
                      </a:r>
                    </a:p>
                    <a:p>
                      <a:pPr algn="l">
                        <a:lnSpc>
                          <a:spcPts val="1500"/>
                        </a:lnSpc>
                      </a:pPr>
                      <a:r>
                        <a:rPr kumimoji="1" lang="ja-JP" altLang="en-US" sz="900" b="0" dirty="0">
                          <a:latin typeface="游明朝" panose="02020400000000000000" pitchFamily="18" charset="-128"/>
                          <a:ea typeface="游明朝" panose="02020400000000000000" pitchFamily="18" charset="-128"/>
                        </a:rPr>
                        <a:t>　⑧（　　　　　　　　　　　）⑨（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⑧</a:t>
                      </a:r>
                      <a:r>
                        <a:rPr kumimoji="1" lang="ja-JP" altLang="en-US" sz="900" b="0" dirty="0">
                          <a:latin typeface="游明朝" panose="02020400000000000000" pitchFamily="18" charset="-128"/>
                          <a:ea typeface="游明朝" panose="02020400000000000000" pitchFamily="18" charset="-128"/>
                        </a:rPr>
                        <a:t>若者言葉は用いません。⑨子ども主体の表現に改めましょう。</a:t>
                      </a:r>
                      <a:endParaRPr kumimoji="1" lang="en-US" altLang="ja-JP" sz="900" b="0" dirty="0">
                        <a:latin typeface="游明朝" panose="02020400000000000000" pitchFamily="18" charset="-128"/>
                        <a:ea typeface="游明朝" panose="02020400000000000000" pitchFamily="18" charset="-128"/>
                      </a:endParaRPr>
                    </a:p>
                    <a:p>
                      <a:pPr algn="l">
                        <a:lnSpc>
                          <a:spcPts val="1500"/>
                        </a:lnSpc>
                      </a:pPr>
                      <a:r>
                        <a:rPr kumimoji="1" lang="en-US" altLang="ja-JP" sz="900" b="1" dirty="0">
                          <a:latin typeface="游ゴシック" panose="020B0400000000000000" pitchFamily="50" charset="-128"/>
                          <a:ea typeface="游ゴシック" panose="020B0400000000000000" pitchFamily="50" charset="-128"/>
                        </a:rPr>
                        <a:t>〈</a:t>
                      </a:r>
                      <a:r>
                        <a:rPr kumimoji="1" lang="ja-JP" altLang="en-US" sz="900" b="1" dirty="0">
                          <a:latin typeface="游ゴシック" panose="020B0400000000000000" pitchFamily="50" charset="-128"/>
                          <a:ea typeface="游ゴシック" panose="020B0400000000000000" pitchFamily="50" charset="-128"/>
                        </a:rPr>
                        <a:t>「環境の構成」欄の記述例</a:t>
                      </a:r>
                      <a:r>
                        <a:rPr kumimoji="1" lang="en-US" altLang="ja-JP" sz="900" b="1" dirty="0">
                          <a:latin typeface="游ゴシック" panose="020B0400000000000000" pitchFamily="50" charset="-128"/>
                          <a:ea typeface="游ゴシック" panose="020B0400000000000000" pitchFamily="50" charset="-128"/>
                        </a:rPr>
                        <a:t>〉</a:t>
                      </a:r>
                    </a:p>
                    <a:p>
                      <a:pPr algn="l">
                        <a:lnSpc>
                          <a:spcPts val="1500"/>
                        </a:lnSpc>
                      </a:pPr>
                      <a:r>
                        <a:rPr kumimoji="1" lang="ja-JP" altLang="en-US" sz="900" b="0" dirty="0">
                          <a:latin typeface="游明朝" panose="02020400000000000000" pitchFamily="18" charset="-128"/>
                          <a:ea typeface="游明朝" panose="02020400000000000000" pitchFamily="18" charset="-128"/>
                        </a:rPr>
                        <a:t>・窓を開けて</a:t>
                      </a:r>
                      <a:r>
                        <a:rPr kumimoji="1" lang="ja-JP" altLang="en-US" sz="700" b="0" dirty="0">
                          <a:latin typeface="游明朝" panose="02020400000000000000" pitchFamily="18" charset="-128"/>
                          <a:ea typeface="游明朝" panose="02020400000000000000" pitchFamily="18" charset="-128"/>
                        </a:rPr>
                        <a:t>⑩</a:t>
                      </a:r>
                      <a:r>
                        <a:rPr kumimoji="1" lang="ja-JP" altLang="en-US" sz="900" b="0" u="sng" dirty="0">
                          <a:latin typeface="游明朝" panose="02020400000000000000" pitchFamily="18" charset="-128"/>
                          <a:ea typeface="游明朝" panose="02020400000000000000" pitchFamily="18" charset="-128"/>
                        </a:rPr>
                        <a:t>換気したり机や椅子を移動して</a:t>
                      </a:r>
                      <a:r>
                        <a:rPr kumimoji="1" lang="ja-JP" altLang="en-US" sz="900" b="0" dirty="0">
                          <a:latin typeface="游明朝" panose="02020400000000000000" pitchFamily="18" charset="-128"/>
                          <a:ea typeface="游明朝" panose="02020400000000000000" pitchFamily="18" charset="-128"/>
                        </a:rPr>
                        <a:t>室内の環境を整える</a:t>
                      </a:r>
                    </a:p>
                    <a:p>
                      <a:pPr algn="l">
                        <a:lnSpc>
                          <a:spcPts val="1500"/>
                        </a:lnSpc>
                      </a:pPr>
                      <a:r>
                        <a:rPr kumimoji="1" lang="ja-JP" altLang="en-US" sz="900" b="0" dirty="0">
                          <a:latin typeface="游明朝" panose="02020400000000000000" pitchFamily="18" charset="-128"/>
                          <a:ea typeface="游明朝" panose="02020400000000000000" pitchFamily="18" charset="-128"/>
                        </a:rPr>
                        <a:t>　⑩（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⑩</a:t>
                      </a:r>
                      <a:r>
                        <a:rPr kumimoji="1" lang="ja-JP" altLang="en-US" sz="900" b="0" dirty="0">
                          <a:latin typeface="游明朝" panose="02020400000000000000" pitchFamily="18" charset="-128"/>
                          <a:ea typeface="游明朝" panose="02020400000000000000" pitchFamily="18" charset="-128"/>
                        </a:rPr>
                        <a:t>「たり」は単独では用いません。</a:t>
                      </a:r>
                    </a:p>
                    <a:p>
                      <a:pPr algn="l">
                        <a:lnSpc>
                          <a:spcPts val="1500"/>
                        </a:lnSpc>
                      </a:pPr>
                      <a:r>
                        <a:rPr kumimoji="1" lang="ja-JP" altLang="en-US" sz="900" b="0" dirty="0">
                          <a:latin typeface="游明朝" panose="02020400000000000000" pitchFamily="18" charset="-128"/>
                          <a:ea typeface="游明朝" panose="02020400000000000000" pitchFamily="18" charset="-128"/>
                        </a:rPr>
                        <a:t>・</a:t>
                      </a:r>
                      <a:r>
                        <a:rPr kumimoji="1" lang="ja-JP" altLang="en-US" sz="700" b="0" dirty="0">
                          <a:latin typeface="游明朝" panose="02020400000000000000" pitchFamily="18" charset="-128"/>
                          <a:ea typeface="游明朝" panose="02020400000000000000" pitchFamily="18" charset="-128"/>
                        </a:rPr>
                        <a:t>⑪</a:t>
                      </a:r>
                      <a:r>
                        <a:rPr kumimoji="1" lang="ja-JP" altLang="en-US" sz="900" b="0" u="sng" dirty="0">
                          <a:latin typeface="游明朝" panose="02020400000000000000" pitchFamily="18" charset="-128"/>
                          <a:ea typeface="游明朝" panose="02020400000000000000" pitchFamily="18" charset="-128"/>
                        </a:rPr>
                        <a:t>七夕に関する絵本や紙芝居，図鑑を室内の本棚に置く</a:t>
                      </a:r>
                    </a:p>
                    <a:p>
                      <a:pPr algn="l">
                        <a:lnSpc>
                          <a:spcPts val="1500"/>
                        </a:lnSpc>
                      </a:pPr>
                      <a:r>
                        <a:rPr kumimoji="1" lang="ja-JP" altLang="en-US" sz="900" b="0" dirty="0">
                          <a:latin typeface="游明朝" panose="02020400000000000000" pitchFamily="18" charset="-128"/>
                          <a:ea typeface="游明朝" panose="02020400000000000000" pitchFamily="18" charset="-128"/>
                        </a:rPr>
                        <a:t>　⑪（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⑪</a:t>
                      </a:r>
                      <a:r>
                        <a:rPr kumimoji="1" lang="ja-JP" altLang="en-US" sz="900" b="0" dirty="0">
                          <a:latin typeface="游明朝" panose="02020400000000000000" pitchFamily="18" charset="-128"/>
                          <a:ea typeface="游明朝" panose="02020400000000000000" pitchFamily="18" charset="-128"/>
                        </a:rPr>
                        <a:t>七夕の直前を想定し，「なぜ」「何のために」そうするのかを書き加えましょう。</a:t>
                      </a:r>
                      <a:endParaRPr kumimoji="1" lang="en-US" altLang="ja-JP" sz="900" b="0" dirty="0">
                        <a:latin typeface="游明朝" panose="02020400000000000000" pitchFamily="18" charset="-128"/>
                        <a:ea typeface="游明朝" panose="02020400000000000000" pitchFamily="18" charset="-128"/>
                      </a:endParaRPr>
                    </a:p>
                    <a:p>
                      <a:pPr algn="l">
                        <a:lnSpc>
                          <a:spcPts val="1500"/>
                        </a:lnSpc>
                      </a:pPr>
                      <a:r>
                        <a:rPr kumimoji="1" lang="en-US" altLang="ja-JP" sz="900" b="1" dirty="0">
                          <a:latin typeface="游ゴシック" panose="020B0400000000000000" pitchFamily="50" charset="-128"/>
                          <a:ea typeface="游ゴシック" panose="020B0400000000000000" pitchFamily="50" charset="-128"/>
                        </a:rPr>
                        <a:t>〈</a:t>
                      </a:r>
                      <a:r>
                        <a:rPr kumimoji="1" lang="ja-JP" altLang="en-US" sz="900" b="1" dirty="0">
                          <a:latin typeface="游ゴシック" panose="020B0400000000000000" pitchFamily="50" charset="-128"/>
                          <a:ea typeface="游ゴシック" panose="020B0400000000000000" pitchFamily="50" charset="-128"/>
                        </a:rPr>
                        <a:t>「実習生の気づき・考察」欄の記述例</a:t>
                      </a:r>
                      <a:r>
                        <a:rPr kumimoji="1" lang="en-US" altLang="ja-JP" sz="900" b="1" dirty="0">
                          <a:latin typeface="游ゴシック" panose="020B0400000000000000" pitchFamily="50" charset="-128"/>
                          <a:ea typeface="游ゴシック" panose="020B0400000000000000" pitchFamily="50" charset="-128"/>
                        </a:rPr>
                        <a:t>〉</a:t>
                      </a:r>
                    </a:p>
                    <a:p>
                      <a:pPr algn="l">
                        <a:lnSpc>
                          <a:spcPts val="1500"/>
                        </a:lnSpc>
                      </a:pPr>
                      <a:r>
                        <a:rPr kumimoji="1" lang="ja-JP" altLang="en-US" sz="900" b="0" dirty="0">
                          <a:latin typeface="游明朝" panose="02020400000000000000" pitchFamily="18" charset="-128"/>
                          <a:ea typeface="游明朝" panose="02020400000000000000" pitchFamily="18" charset="-128"/>
                        </a:rPr>
                        <a:t>・</a:t>
                      </a:r>
                      <a:r>
                        <a:rPr kumimoji="1" lang="ja-JP" altLang="en-US" sz="700" b="0" dirty="0">
                          <a:latin typeface="游明朝" panose="02020400000000000000" pitchFamily="18" charset="-128"/>
                          <a:ea typeface="游明朝" panose="02020400000000000000" pitchFamily="18" charset="-128"/>
                        </a:rPr>
                        <a:t>⑫</a:t>
                      </a:r>
                      <a:r>
                        <a:rPr kumimoji="1" lang="ja-JP" altLang="en-US" sz="900" b="0" u="sng" dirty="0">
                          <a:latin typeface="游明朝" panose="02020400000000000000" pitchFamily="18" charset="-128"/>
                          <a:ea typeface="游明朝" panose="02020400000000000000" pitchFamily="18" charset="-128"/>
                        </a:rPr>
                        <a:t>「障害によって援助のあり方も異なるんだなあ」</a:t>
                      </a:r>
                      <a:r>
                        <a:rPr kumimoji="1" lang="ja-JP" altLang="en-US" sz="900" b="0" dirty="0">
                          <a:latin typeface="游明朝" panose="02020400000000000000" pitchFamily="18" charset="-128"/>
                          <a:ea typeface="游明朝" panose="02020400000000000000" pitchFamily="18" charset="-128"/>
                        </a:rPr>
                        <a:t>と実感した</a:t>
                      </a:r>
                    </a:p>
                    <a:p>
                      <a:pPr algn="l">
                        <a:lnSpc>
                          <a:spcPts val="1500"/>
                        </a:lnSpc>
                      </a:pPr>
                      <a:r>
                        <a:rPr kumimoji="1" lang="ja-JP" altLang="en-US" sz="900" b="0" dirty="0">
                          <a:latin typeface="游明朝" panose="02020400000000000000" pitchFamily="18" charset="-128"/>
                          <a:ea typeface="游明朝" panose="02020400000000000000" pitchFamily="18" charset="-128"/>
                        </a:rPr>
                        <a:t>　⑫（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⑫</a:t>
                      </a:r>
                      <a:r>
                        <a:rPr kumimoji="1" lang="ja-JP" altLang="en-US" sz="900" b="0" dirty="0">
                          <a:latin typeface="游明朝" panose="02020400000000000000" pitchFamily="18" charset="-128"/>
                          <a:ea typeface="游明朝" panose="02020400000000000000" pitchFamily="18" charset="-128"/>
                        </a:rPr>
                        <a:t>鉤括弧を用いず，間接話法に改めましょう。また話し言葉を書き言葉に改めましょう。</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ja-JP" altLang="en-US" sz="700" b="0" dirty="0">
                          <a:latin typeface="游明朝" panose="02020400000000000000" pitchFamily="18" charset="-128"/>
                          <a:ea typeface="游明朝" panose="02020400000000000000" pitchFamily="18" charset="-128"/>
                        </a:rPr>
                        <a:t>⑬</a:t>
                      </a:r>
                      <a:r>
                        <a:rPr kumimoji="1" lang="ja-JP" altLang="en-US" sz="900" b="0" u="sng" dirty="0">
                          <a:latin typeface="游明朝" panose="02020400000000000000" pitchFamily="18" charset="-128"/>
                          <a:ea typeface="游明朝" panose="02020400000000000000" pitchFamily="18" charset="-128"/>
                        </a:rPr>
                        <a:t>子どもたちが笑顔で過ごせるのは，職員の方々が絶えず笑顔で，明るく楽しい雰囲気作りをしていらっしゃることに気づいた。</a:t>
                      </a:r>
                    </a:p>
                    <a:p>
                      <a:pPr algn="l">
                        <a:lnSpc>
                          <a:spcPts val="1500"/>
                        </a:lnSpc>
                      </a:pPr>
                      <a:r>
                        <a:rPr kumimoji="1" lang="ja-JP" altLang="en-US" sz="900" b="0" dirty="0">
                          <a:latin typeface="游明朝" panose="02020400000000000000" pitchFamily="18" charset="-128"/>
                          <a:ea typeface="游明朝" panose="02020400000000000000" pitchFamily="18" charset="-128"/>
                        </a:rPr>
                        <a:t>　⑬（　　　　　　　　　　　　　　　　　　　　　　　　　　　　　　　　　　　　　　）</a:t>
                      </a:r>
                    </a:p>
                    <a:p>
                      <a:pPr algn="l">
                        <a:lnSpc>
                          <a:spcPts val="1500"/>
                        </a:lnSpc>
                      </a:pPr>
                      <a:r>
                        <a:rPr kumimoji="1" lang="ja-JP" altLang="en-US" sz="900" b="0" dirty="0">
                          <a:latin typeface="游明朝" panose="02020400000000000000" pitchFamily="18" charset="-128"/>
                          <a:ea typeface="游明朝" panose="02020400000000000000" pitchFamily="18" charset="-128"/>
                        </a:rPr>
                        <a:t>　</a:t>
                      </a:r>
                      <a:r>
                        <a:rPr kumimoji="1" lang="en-US" altLang="ja-JP" sz="900" b="0" dirty="0">
                          <a:latin typeface="游明朝" panose="02020400000000000000" pitchFamily="18" charset="-128"/>
                          <a:ea typeface="游明朝" panose="02020400000000000000" pitchFamily="18" charset="-128"/>
                        </a:rPr>
                        <a:t>Point ▶ ⑬</a:t>
                      </a:r>
                      <a:r>
                        <a:rPr kumimoji="1" lang="ja-JP" altLang="en-US" sz="900" b="0" dirty="0">
                          <a:latin typeface="游明朝" panose="02020400000000000000" pitchFamily="18" charset="-128"/>
                          <a:ea typeface="游明朝" panose="02020400000000000000" pitchFamily="18" charset="-128"/>
                        </a:rPr>
                        <a:t>「主述のねじれ」が起きています。本来，「子どもたちが笑顔ですごせるのは」のあとには理由を示す表現が続きます。</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lnSpc>
                          <a:spcPct val="100000"/>
                        </a:lnSpc>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lnSpc>
                          <a:spcPct val="100000"/>
                        </a:lnSpc>
                      </a:pPr>
                      <a:endParaRPr kumimoji="1" lang="ja-JP" altLang="en-US" sz="800" b="1"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9832084"/>
                  </a:ext>
                </a:extLst>
              </a:tr>
              <a:tr h="1368000">
                <a:tc gridSpan="6">
                  <a:txBody>
                    <a:bodyPr/>
                    <a:lstStyle/>
                    <a:p>
                      <a:pPr algn="l">
                        <a:lnSpc>
                          <a:spcPts val="1500"/>
                        </a:lnSpc>
                      </a:pPr>
                      <a:endParaRPr kumimoji="1" lang="en-US" altLang="ja-JP" sz="900" b="1" dirty="0">
                        <a:latin typeface="游ゴシック" panose="020B0400000000000000" pitchFamily="50" charset="-128"/>
                        <a:ea typeface="游ゴシック" panose="020B0400000000000000" pitchFamily="50" charset="-128"/>
                      </a:endParaRPr>
                    </a:p>
                    <a:p>
                      <a:pPr algn="l">
                        <a:lnSpc>
                          <a:spcPts val="1500"/>
                        </a:lnSpc>
                      </a:pPr>
                      <a:endParaRPr kumimoji="1" lang="en-US" altLang="ja-JP" sz="900" b="1" dirty="0">
                        <a:latin typeface="游ゴシック" panose="020B0400000000000000" pitchFamily="50" charset="-128"/>
                        <a:ea typeface="游ゴシック" panose="020B0400000000000000" pitchFamily="50" charset="-128"/>
                      </a:endParaRPr>
                    </a:p>
                    <a:p>
                      <a:pPr algn="l">
                        <a:lnSpc>
                          <a:spcPts val="1500"/>
                        </a:lnSpc>
                      </a:pPr>
                      <a:r>
                        <a:rPr kumimoji="1" lang="en-US" altLang="ja-JP" sz="900" b="1" dirty="0">
                          <a:latin typeface="游ゴシック" panose="020B0400000000000000" pitchFamily="50" charset="-128"/>
                          <a:ea typeface="游ゴシック" panose="020B0400000000000000" pitchFamily="50" charset="-128"/>
                        </a:rPr>
                        <a:t>【</a:t>
                      </a:r>
                      <a:r>
                        <a:rPr kumimoji="1" lang="ja-JP" altLang="en-US" sz="900" b="1" dirty="0">
                          <a:latin typeface="游ゴシック" panose="020B0400000000000000" pitchFamily="50" charset="-128"/>
                          <a:ea typeface="游ゴシック" panose="020B0400000000000000" pitchFamily="50" charset="-128"/>
                        </a:rPr>
                        <a:t>解答例</a:t>
                      </a:r>
                      <a:r>
                        <a:rPr kumimoji="1" lang="en-US" altLang="ja-JP" sz="900" b="1" dirty="0">
                          <a:latin typeface="游ゴシック" panose="020B0400000000000000" pitchFamily="50" charset="-128"/>
                          <a:ea typeface="游ゴシック" panose="020B0400000000000000" pitchFamily="50" charset="-128"/>
                        </a:rPr>
                        <a:t>】</a:t>
                      </a:r>
                    </a:p>
                    <a:p>
                      <a:pPr algn="l">
                        <a:lnSpc>
                          <a:spcPts val="1500"/>
                        </a:lnSpc>
                      </a:pPr>
                      <a:r>
                        <a:rPr kumimoji="1" lang="en-US" altLang="ja-JP" sz="900" b="0" dirty="0">
                          <a:latin typeface="游明朝" panose="02020400000000000000" pitchFamily="18" charset="-128"/>
                          <a:ea typeface="游明朝" panose="02020400000000000000" pitchFamily="18" charset="-128"/>
                        </a:rPr>
                        <a:t>①</a:t>
                      </a:r>
                      <a:r>
                        <a:rPr kumimoji="1" lang="ja-JP" altLang="en-US" sz="900" b="0" dirty="0">
                          <a:latin typeface="游明朝" panose="02020400000000000000" pitchFamily="18" charset="-128"/>
                          <a:ea typeface="游明朝" panose="02020400000000000000" pitchFamily="18" charset="-128"/>
                        </a:rPr>
                        <a:t>話，②注意深く（集中して），③排泄，④保護者と子ども（利用者）へ笑顔で元気よく挨拶をする，⑤手を洗うよう促す，⑥泣いている，⑦優しく撫でさすり，⑧重ならない（重複しない），⑨が選べるよう配慮する，⑩換気したり机や椅子を移動したりして，⑪子ども（利用者）が自由に手に取れるよう（七夕へ関心が持てるよう），⑫障害によって援助のあり方も異なるのだと，⑬子どもたちが笑顔で過ごせるのは，職員の方々が絶えず</a:t>
                      </a:r>
                    </a:p>
                    <a:p>
                      <a:pPr algn="l">
                        <a:lnSpc>
                          <a:spcPts val="1500"/>
                        </a:lnSpc>
                      </a:pPr>
                      <a:r>
                        <a:rPr kumimoji="1" lang="ja-JP" altLang="en-US" sz="900" b="0" dirty="0">
                          <a:latin typeface="游明朝" panose="02020400000000000000" pitchFamily="18" charset="-128"/>
                          <a:ea typeface="游明朝" panose="02020400000000000000" pitchFamily="18" charset="-128"/>
                        </a:rPr>
                        <a:t>笑顔で，明るく楽しい雰囲気作りをしていらっしゃるからだと気づいた。</a:t>
                      </a:r>
                    </a:p>
                  </a:txBody>
                  <a:tcPr marL="89889" marR="89889" marT="44945" marB="44945">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60920679"/>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184188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1793434807"/>
              </p:ext>
            </p:extLst>
          </p:nvPr>
        </p:nvGraphicFramePr>
        <p:xfrm>
          <a:off x="548680" y="524218"/>
          <a:ext cx="6155984" cy="9144478"/>
        </p:xfrm>
        <a:graphic>
          <a:graphicData uri="http://schemas.openxmlformats.org/drawingml/2006/table">
            <a:tbl>
              <a:tblPr firstRow="1" bandRow="1">
                <a:tableStyleId>{5940675A-B579-460E-94D1-54222C63F5DA}</a:tableStyleId>
              </a:tblPr>
              <a:tblGrid>
                <a:gridCol w="288032">
                  <a:extLst>
                    <a:ext uri="{9D8B030D-6E8A-4147-A177-3AD203B41FA5}">
                      <a16:colId xmlns:a16="http://schemas.microsoft.com/office/drawing/2014/main" val="2445240699"/>
                    </a:ext>
                  </a:extLst>
                </a:gridCol>
                <a:gridCol w="144016">
                  <a:extLst>
                    <a:ext uri="{9D8B030D-6E8A-4147-A177-3AD203B41FA5}">
                      <a16:colId xmlns:a16="http://schemas.microsoft.com/office/drawing/2014/main" val="3327998604"/>
                    </a:ext>
                  </a:extLst>
                </a:gridCol>
                <a:gridCol w="1224136">
                  <a:extLst>
                    <a:ext uri="{9D8B030D-6E8A-4147-A177-3AD203B41FA5}">
                      <a16:colId xmlns:a16="http://schemas.microsoft.com/office/drawing/2014/main" val="3353858570"/>
                    </a:ext>
                  </a:extLst>
                </a:gridCol>
                <a:gridCol w="216024">
                  <a:extLst>
                    <a:ext uri="{9D8B030D-6E8A-4147-A177-3AD203B41FA5}">
                      <a16:colId xmlns:a16="http://schemas.microsoft.com/office/drawing/2014/main" val="2803404733"/>
                    </a:ext>
                  </a:extLst>
                </a:gridCol>
                <a:gridCol w="1800201">
                  <a:extLst>
                    <a:ext uri="{9D8B030D-6E8A-4147-A177-3AD203B41FA5}">
                      <a16:colId xmlns:a16="http://schemas.microsoft.com/office/drawing/2014/main" val="3527769173"/>
                    </a:ext>
                  </a:extLst>
                </a:gridCol>
                <a:gridCol w="513442">
                  <a:extLst>
                    <a:ext uri="{9D8B030D-6E8A-4147-A177-3AD203B41FA5}">
                      <a16:colId xmlns:a16="http://schemas.microsoft.com/office/drawing/2014/main" val="895968025"/>
                    </a:ext>
                  </a:extLst>
                </a:gridCol>
                <a:gridCol w="1970133">
                  <a:extLst>
                    <a:ext uri="{9D8B030D-6E8A-4147-A177-3AD203B41FA5}">
                      <a16:colId xmlns:a16="http://schemas.microsoft.com/office/drawing/2014/main" val="3923534555"/>
                    </a:ext>
                  </a:extLst>
                </a:gridCol>
              </a:tblGrid>
              <a:tr h="126800">
                <a:tc rowSpan="2" gridSpan="6">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a:t>
                      </a:r>
                      <a:r>
                        <a:rPr kumimoji="1" lang="ja-JP" altLang="en-US" sz="1600" dirty="0">
                          <a:latin typeface="游ゴシック Medium" panose="020B0500000000000000" pitchFamily="50" charset="-128"/>
                          <a:ea typeface="游ゴシック Medium" panose="020B0500000000000000" pitchFamily="50" charset="-128"/>
                        </a:rPr>
                        <a:t>３）</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tc>
                <a:tc rowSpan="2" hMerge="1">
                  <a:txBody>
                    <a:bodyPr/>
                    <a:lstStyle/>
                    <a:p>
                      <a:endParaRPr kumimoji="1" lang="ja-JP" altLang="en-US" dirty="0"/>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63767">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62258">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739653">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課題内容：授業で学んだ主な保育実習</a:t>
                      </a:r>
                      <a:r>
                        <a:rPr kumimoji="1" lang="en-US" altLang="ja-JP" sz="900" dirty="0">
                          <a:latin typeface="游ゴシック Medium" panose="020B0500000000000000" pitchFamily="50" charset="-128"/>
                          <a:ea typeface="游ゴシック Medium" panose="020B0500000000000000" pitchFamily="50" charset="-128"/>
                        </a:rPr>
                        <a:t>Ⅰ</a:t>
                      </a:r>
                      <a:r>
                        <a:rPr kumimoji="1" lang="ja-JP" altLang="en-US" sz="900" dirty="0">
                          <a:latin typeface="游ゴシック Medium" panose="020B0500000000000000" pitchFamily="50" charset="-128"/>
                          <a:ea typeface="游ゴシック Medium" panose="020B0500000000000000" pitchFamily="50" charset="-128"/>
                        </a:rPr>
                        <a:t>（施設）および保育実習</a:t>
                      </a:r>
                      <a:r>
                        <a:rPr kumimoji="1" lang="en-US" altLang="ja-JP" sz="900" dirty="0">
                          <a:latin typeface="游ゴシック Medium" panose="020B0500000000000000" pitchFamily="50" charset="-128"/>
                          <a:ea typeface="游ゴシック Medium" panose="020B0500000000000000" pitchFamily="50" charset="-128"/>
                        </a:rPr>
                        <a:t>Ⅲ</a:t>
                      </a:r>
                      <a:r>
                        <a:rPr kumimoji="1" lang="ja-JP" altLang="en-US" sz="900" dirty="0">
                          <a:latin typeface="游ゴシック Medium" panose="020B0500000000000000" pitchFamily="50" charset="-128"/>
                          <a:ea typeface="游ゴシック Medium" panose="020B0500000000000000" pitchFamily="50" charset="-128"/>
                        </a:rPr>
                        <a:t>の対象施設の目的と、実際に実習をする施設の概</a:t>
                      </a:r>
                      <a:endParaRPr kumimoji="1" lang="en-US" altLang="ja-JP" sz="900" dirty="0">
                        <a:latin typeface="游ゴシック Medium" panose="020B0500000000000000" pitchFamily="50" charset="-128"/>
                        <a:ea typeface="游ゴシック Medium" panose="020B0500000000000000" pitchFamily="50"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　　　　　要を記入しましょう。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29073841"/>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u="sng" dirty="0">
                          <a:latin typeface="游ゴシック Medium" panose="020B0500000000000000" pitchFamily="50" charset="-128"/>
                          <a:ea typeface="游ゴシック Medium" panose="020B0500000000000000" pitchFamily="50" charset="-128"/>
                        </a:rPr>
                        <a:t>①乳児院</a:t>
                      </a:r>
                      <a:r>
                        <a:rPr kumimoji="1" lang="ja-JP" altLang="en-US" sz="800" dirty="0">
                          <a:latin typeface="游ゴシック Medium" panose="020B0500000000000000" pitchFamily="50" charset="-128"/>
                          <a:ea typeface="游ゴシック Medium" panose="020B0500000000000000" pitchFamily="50" charset="-128"/>
                        </a:rPr>
                        <a:t>：</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99832084"/>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zh-TW" altLang="en-US" sz="800" u="sng" dirty="0">
                          <a:latin typeface="游ゴシック Medium" panose="020B0500000000000000" pitchFamily="50" charset="-128"/>
                          <a:ea typeface="游ゴシック Medium" panose="020B0500000000000000" pitchFamily="50" charset="-128"/>
                        </a:rPr>
                        <a:t>②母子生活支援施設</a:t>
                      </a:r>
                      <a:r>
                        <a:rPr kumimoji="1" lang="zh-TW" altLang="en-US" sz="800" dirty="0">
                          <a:latin typeface="游ゴシック Medium" panose="020B0500000000000000" pitchFamily="50" charset="-128"/>
                          <a:ea typeface="游ゴシック Medium" panose="020B0500000000000000" pitchFamily="50" charset="-128"/>
                        </a:rPr>
                        <a:t>：</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671173363"/>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zh-TW" altLang="en-US" sz="800" u="sng" dirty="0">
                          <a:latin typeface="游ゴシック Medium" panose="020B0500000000000000" pitchFamily="50" charset="-128"/>
                          <a:ea typeface="游ゴシック Medium" panose="020B0500000000000000" pitchFamily="50" charset="-128"/>
                        </a:rPr>
                        <a:t>③児童厚生施設</a:t>
                      </a:r>
                      <a:r>
                        <a:rPr kumimoji="1" lang="zh-TW" altLang="en-US" sz="800" dirty="0">
                          <a:latin typeface="游ゴシック Medium" panose="020B0500000000000000" pitchFamily="50" charset="-128"/>
                          <a:ea typeface="游ゴシック Medium" panose="020B0500000000000000" pitchFamily="50" charset="-128"/>
                        </a:rPr>
                        <a:t>：</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676385456"/>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zh-TW" altLang="en-US" sz="800" u="sng" dirty="0">
                          <a:latin typeface="游ゴシック Medium" panose="020B0500000000000000" pitchFamily="50" charset="-128"/>
                          <a:ea typeface="游ゴシック Medium" panose="020B0500000000000000" pitchFamily="50" charset="-128"/>
                        </a:rPr>
                        <a:t>④児童養護施設</a:t>
                      </a:r>
                      <a:r>
                        <a:rPr kumimoji="1" lang="zh-TW" altLang="en-US" sz="800" dirty="0">
                          <a:latin typeface="游ゴシック Medium" panose="020B0500000000000000" pitchFamily="50" charset="-128"/>
                          <a:ea typeface="游ゴシック Medium" panose="020B0500000000000000" pitchFamily="50" charset="-128"/>
                        </a:rPr>
                        <a:t>：</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092430554"/>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zh-TW" altLang="en-US" sz="800" u="sng" dirty="0">
                          <a:latin typeface="游ゴシック Medium" panose="020B0500000000000000" pitchFamily="50" charset="-128"/>
                          <a:ea typeface="游ゴシック Medium" panose="020B0500000000000000" pitchFamily="50" charset="-128"/>
                        </a:rPr>
                        <a:t>⑤障害児入所施設</a:t>
                      </a:r>
                      <a:r>
                        <a:rPr kumimoji="1" lang="zh-TW" altLang="en-US" sz="800" dirty="0">
                          <a:latin typeface="游ゴシック Medium" panose="020B0500000000000000" pitchFamily="50" charset="-128"/>
                          <a:ea typeface="游ゴシック Medium" panose="020B0500000000000000" pitchFamily="50" charset="-128"/>
                        </a:rPr>
                        <a:t>：</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490555661"/>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u="sng" dirty="0">
                          <a:latin typeface="游ゴシック Medium" panose="020B0500000000000000" pitchFamily="50" charset="-128"/>
                          <a:ea typeface="游ゴシック Medium" panose="020B0500000000000000" pitchFamily="50" charset="-128"/>
                        </a:rPr>
                        <a:t>⑥児童発達支援センター</a:t>
                      </a:r>
                      <a:r>
                        <a:rPr kumimoji="1" lang="ja-JP" altLang="en-US" sz="800" dirty="0">
                          <a:latin typeface="游ゴシック Medium" panose="020B0500000000000000" pitchFamily="50" charset="-128"/>
                          <a:ea typeface="游ゴシック Medium" panose="020B0500000000000000" pitchFamily="50" charset="-128"/>
                        </a:rPr>
                        <a:t>：</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53022219"/>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zh-TW" altLang="en-US" sz="800" u="sng" dirty="0">
                          <a:latin typeface="游ゴシック Medium" panose="020B0500000000000000" pitchFamily="50" charset="-128"/>
                          <a:ea typeface="游ゴシック Medium" panose="020B0500000000000000" pitchFamily="50" charset="-128"/>
                        </a:rPr>
                        <a:t>⑦児童心理治療施設</a:t>
                      </a:r>
                      <a:r>
                        <a:rPr kumimoji="1" lang="zh-TW" altLang="en-US" sz="800" dirty="0">
                          <a:latin typeface="游ゴシック Medium" panose="020B0500000000000000" pitchFamily="50" charset="-128"/>
                          <a:ea typeface="游ゴシック Medium" panose="020B0500000000000000" pitchFamily="50" charset="-128"/>
                        </a:rPr>
                        <a:t>：</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4139901935"/>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zh-TW" altLang="en-US" sz="800" u="sng" dirty="0">
                          <a:latin typeface="游ゴシック Medium" panose="020B0500000000000000" pitchFamily="50" charset="-128"/>
                          <a:ea typeface="游ゴシック Medium" panose="020B0500000000000000" pitchFamily="50" charset="-128"/>
                        </a:rPr>
                        <a:t>⑧児童自立支援施設</a:t>
                      </a:r>
                      <a:r>
                        <a:rPr kumimoji="1" lang="zh-TW" altLang="en-US" sz="800" dirty="0">
                          <a:latin typeface="游ゴシック Medium" panose="020B0500000000000000" pitchFamily="50" charset="-128"/>
                          <a:ea typeface="游ゴシック Medium" panose="020B0500000000000000" pitchFamily="50" charset="-128"/>
                        </a:rPr>
                        <a:t>：</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06263405"/>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zh-TW" altLang="en-US" sz="800" u="sng" dirty="0">
                          <a:latin typeface="游ゴシック Medium" panose="020B0500000000000000" pitchFamily="50" charset="-128"/>
                          <a:ea typeface="游ゴシック Medium" panose="020B0500000000000000" pitchFamily="50" charset="-128"/>
                        </a:rPr>
                        <a:t>⑨児童相談所一時保護施設</a:t>
                      </a:r>
                      <a:r>
                        <a:rPr kumimoji="1" lang="zh-TW" altLang="en-US" sz="800" dirty="0">
                          <a:latin typeface="游ゴシック Medium" panose="020B0500000000000000" pitchFamily="50" charset="-128"/>
                          <a:ea typeface="游ゴシック Medium" panose="020B0500000000000000" pitchFamily="50" charset="-128"/>
                        </a:rPr>
                        <a:t>：</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560278013"/>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zh-TW" altLang="en-US" sz="800" u="sng" dirty="0">
                          <a:latin typeface="游ゴシック Medium" panose="020B0500000000000000" pitchFamily="50" charset="-128"/>
                          <a:ea typeface="游ゴシック Medium" panose="020B0500000000000000" pitchFamily="50" charset="-128"/>
                        </a:rPr>
                        <a:t>⑩障害者支援施設</a:t>
                      </a:r>
                      <a:r>
                        <a:rPr kumimoji="1" lang="zh-TW" altLang="en-US" sz="800" dirty="0">
                          <a:latin typeface="游ゴシック Medium" panose="020B0500000000000000" pitchFamily="50" charset="-128"/>
                          <a:ea typeface="游ゴシック Medium" panose="020B0500000000000000" pitchFamily="50" charset="-128"/>
                        </a:rPr>
                        <a:t>：</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064973043"/>
                  </a:ext>
                </a:extLst>
              </a:tr>
              <a:tr h="396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u="sng" dirty="0">
                          <a:latin typeface="游ゴシック" panose="020B0400000000000000" pitchFamily="50" charset="-128"/>
                          <a:ea typeface="游ゴシック" panose="020B0400000000000000" pitchFamily="50" charset="-128"/>
                        </a:rPr>
                        <a:t>⑪独立行政法人国立重度知的障害者総合施設 のぞみの園</a:t>
                      </a:r>
                      <a:r>
                        <a:rPr kumimoji="1" lang="ja-JP" altLang="en-US" sz="800" dirty="0">
                          <a:latin typeface="游ゴシック" panose="020B0400000000000000" pitchFamily="50" charset="-128"/>
                          <a:ea typeface="游ゴシック" panose="020B0400000000000000" pitchFamily="50" charset="-128"/>
                        </a:rPr>
                        <a:t>：</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938531516"/>
                  </a:ext>
                </a:extLst>
              </a:tr>
              <a:tr h="396000">
                <a:tc rowSpan="4">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panose="020B0400000000000000" pitchFamily="50" charset="-128"/>
                          <a:ea typeface="游ゴシック" panose="020B0400000000000000" pitchFamily="50" charset="-128"/>
                        </a:rPr>
                        <a:t>指定障害福祉サービス事業所</a:t>
                      </a:r>
                    </a:p>
                  </a:txBody>
                  <a:tcPr marL="89889" marR="89889" marT="44945" marB="44945" vert="eaVert">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kumimoji="1" lang="ja-JP" altLang="en-US" sz="800" u="sng" dirty="0">
                          <a:latin typeface="游ゴシック" panose="020B0400000000000000" pitchFamily="50" charset="-128"/>
                          <a:ea typeface="游ゴシック" panose="020B0400000000000000" pitchFamily="50" charset="-128"/>
                        </a:rPr>
                        <a:t>⑫生活介護</a:t>
                      </a:r>
                      <a:r>
                        <a:rPr kumimoji="1" lang="ja-JP" altLang="en-US" sz="800" dirty="0">
                          <a:latin typeface="游ゴシック" panose="020B0400000000000000" pitchFamily="50" charset="-128"/>
                          <a:ea typeface="游ゴシック" panose="020B0400000000000000" pitchFamily="50" charset="-128"/>
                        </a:rPr>
                        <a:t>：</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969924940"/>
                  </a:ext>
                </a:extLst>
              </a:tr>
              <a:tr h="396000">
                <a:tc vMerge="1">
                  <a:txBody>
                    <a:bodyPr/>
                    <a:lstStyle/>
                    <a:p>
                      <a:endParaRPr kumimoji="1" lang="ja-JP" altLang="en-US"/>
                    </a:p>
                  </a:txBody>
                  <a:tcPr/>
                </a:tc>
                <a:tc gridSpan="6">
                  <a:txBody>
                    <a:bodyPr/>
                    <a:lstStyle/>
                    <a:p>
                      <a:r>
                        <a:rPr kumimoji="1" lang="ja-JP" altLang="en-US" sz="800" u="sng" dirty="0">
                          <a:latin typeface="游ゴシック" panose="020B0400000000000000" pitchFamily="50" charset="-128"/>
                          <a:ea typeface="游ゴシック" panose="020B0400000000000000" pitchFamily="50" charset="-128"/>
                        </a:rPr>
                        <a:t>⑬自立訓練</a:t>
                      </a:r>
                      <a:r>
                        <a:rPr kumimoji="1" lang="ja-JP" altLang="en-US" sz="800" dirty="0">
                          <a:latin typeface="游ゴシック" panose="020B0400000000000000" pitchFamily="50" charset="-128"/>
                          <a:ea typeface="游ゴシック" panose="020B0400000000000000" pitchFamily="50" charset="-128"/>
                        </a:rPr>
                        <a:t>：</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10539283"/>
                  </a:ext>
                </a:extLst>
              </a:tr>
              <a:tr h="396000">
                <a:tc vMerge="1">
                  <a:txBody>
                    <a:bodyPr/>
                    <a:lstStyle/>
                    <a:p>
                      <a:endParaRPr kumimoji="1" lang="ja-JP" altLang="en-US"/>
                    </a:p>
                  </a:txBody>
                  <a:tcPr/>
                </a:tc>
                <a:tc gridSpan="6">
                  <a:txBody>
                    <a:bodyPr/>
                    <a:lstStyle/>
                    <a:p>
                      <a:r>
                        <a:rPr kumimoji="1" lang="ja-JP" altLang="en-US" sz="800" u="sng" dirty="0">
                          <a:latin typeface="游ゴシック" panose="020B0400000000000000" pitchFamily="50" charset="-128"/>
                          <a:ea typeface="游ゴシック" panose="020B0400000000000000" pitchFamily="50" charset="-128"/>
                        </a:rPr>
                        <a:t>⑭就労移行支援</a:t>
                      </a:r>
                      <a:r>
                        <a:rPr kumimoji="1" lang="ja-JP" altLang="en-US" sz="800" dirty="0">
                          <a:latin typeface="游ゴシック" panose="020B0400000000000000" pitchFamily="50" charset="-128"/>
                          <a:ea typeface="游ゴシック" panose="020B0400000000000000" pitchFamily="50" charset="-128"/>
                        </a:rPr>
                        <a:t>：</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59292720"/>
                  </a:ext>
                </a:extLst>
              </a:tr>
              <a:tr h="396000">
                <a:tc vMerge="1">
                  <a:txBody>
                    <a:bodyPr/>
                    <a:lstStyle/>
                    <a:p>
                      <a:endParaRPr kumimoji="1" lang="ja-JP" altLang="en-US"/>
                    </a:p>
                  </a:txBody>
                  <a:tcPr/>
                </a:tc>
                <a:tc gridSpan="6">
                  <a:txBody>
                    <a:bodyPr/>
                    <a:lstStyle/>
                    <a:p>
                      <a:r>
                        <a:rPr kumimoji="1" lang="ja-JP" altLang="en-US" sz="800" u="sng" dirty="0">
                          <a:latin typeface="游ゴシック" panose="020B0400000000000000" pitchFamily="50" charset="-128"/>
                          <a:ea typeface="游ゴシック" panose="020B0400000000000000" pitchFamily="50" charset="-128"/>
                        </a:rPr>
                        <a:t>⑮就労継続支援</a:t>
                      </a:r>
                      <a:r>
                        <a:rPr kumimoji="1" lang="ja-JP" altLang="en-US" sz="800" dirty="0">
                          <a:latin typeface="游ゴシック" panose="020B0400000000000000" pitchFamily="50" charset="-128"/>
                          <a:ea typeface="游ゴシック" panose="020B0400000000000000" pitchFamily="50" charset="-128"/>
                        </a:rPr>
                        <a:t>：</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59728698"/>
                  </a:ext>
                </a:extLst>
              </a:tr>
              <a:tr h="288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該当する実習施設の種別（上記の施設名称を記入）：</a:t>
                      </a:r>
                    </a:p>
                  </a:txBody>
                  <a:tcPr marL="89889" marR="89889" marT="44945" marB="4494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794723927"/>
                  </a:ext>
                </a:extLst>
              </a:tr>
              <a:tr h="1224000">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施設概要（実習施設の利用児／者の障害や疾病，その利用児／者の入所理由，職員構成，求められる支援など）</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094450871"/>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20989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531374509"/>
              </p:ext>
            </p:extLst>
          </p:nvPr>
        </p:nvGraphicFramePr>
        <p:xfrm>
          <a:off x="548680" y="524218"/>
          <a:ext cx="6155984" cy="8820886"/>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445240699"/>
                    </a:ext>
                  </a:extLst>
                </a:gridCol>
                <a:gridCol w="864096">
                  <a:extLst>
                    <a:ext uri="{9D8B030D-6E8A-4147-A177-3AD203B41FA5}">
                      <a16:colId xmlns:a16="http://schemas.microsoft.com/office/drawing/2014/main" val="3353858570"/>
                    </a:ext>
                  </a:extLst>
                </a:gridCol>
                <a:gridCol w="360040">
                  <a:extLst>
                    <a:ext uri="{9D8B030D-6E8A-4147-A177-3AD203B41FA5}">
                      <a16:colId xmlns:a16="http://schemas.microsoft.com/office/drawing/2014/main" val="1257665425"/>
                    </a:ext>
                  </a:extLst>
                </a:gridCol>
                <a:gridCol w="216024">
                  <a:extLst>
                    <a:ext uri="{9D8B030D-6E8A-4147-A177-3AD203B41FA5}">
                      <a16:colId xmlns:a16="http://schemas.microsoft.com/office/drawing/2014/main" val="2803404733"/>
                    </a:ext>
                  </a:extLst>
                </a:gridCol>
                <a:gridCol w="1800201">
                  <a:extLst>
                    <a:ext uri="{9D8B030D-6E8A-4147-A177-3AD203B41FA5}">
                      <a16:colId xmlns:a16="http://schemas.microsoft.com/office/drawing/2014/main" val="3527769173"/>
                    </a:ext>
                  </a:extLst>
                </a:gridCol>
                <a:gridCol w="513442">
                  <a:extLst>
                    <a:ext uri="{9D8B030D-6E8A-4147-A177-3AD203B41FA5}">
                      <a16:colId xmlns:a16="http://schemas.microsoft.com/office/drawing/2014/main" val="895968025"/>
                    </a:ext>
                  </a:extLst>
                </a:gridCol>
                <a:gridCol w="1970133">
                  <a:extLst>
                    <a:ext uri="{9D8B030D-6E8A-4147-A177-3AD203B41FA5}">
                      <a16:colId xmlns:a16="http://schemas.microsoft.com/office/drawing/2014/main" val="3923534555"/>
                    </a:ext>
                  </a:extLst>
                </a:gridCol>
              </a:tblGrid>
              <a:tr h="117466">
                <a:tc rowSpan="2" gridSpan="6">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a:t>
                      </a:r>
                      <a:r>
                        <a:rPr kumimoji="1" lang="ja-JP" altLang="en-US" sz="1600" dirty="0">
                          <a:latin typeface="游ゴシック Medium" panose="020B0500000000000000" pitchFamily="50" charset="-128"/>
                          <a:ea typeface="游ゴシック Medium" panose="020B0500000000000000" pitchFamily="50" charset="-128"/>
                        </a:rPr>
                        <a:t>７）</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dirty="0"/>
                    </a:p>
                  </a:txBody>
                  <a:tcPr/>
                </a:tc>
                <a:tc rowSpan="2" hMerge="1">
                  <a:txBody>
                    <a:bodyPr/>
                    <a:lstStyle/>
                    <a:p>
                      <a:endParaRPr kumimoji="1" lang="ja-JP" altLang="en-US" dirty="0"/>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44350">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2086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685203">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課題内容：事前オリエンテーションで，実習担当職員から日誌の作成について説明を受けたことを整理して</a:t>
                      </a: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　　　　　まとめましょう。学校での指導と異なる点があれば，実習指導教員に必ず確認してください。</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29073841"/>
                  </a:ext>
                </a:extLst>
              </a:tr>
              <a:tr h="1468544">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日誌の提出について</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900" dirty="0">
                          <a:latin typeface="游ゴシック" panose="020B0400000000000000" pitchFamily="50" charset="-128"/>
                          <a:ea typeface="游ゴシック" panose="020B0400000000000000" pitchFamily="50" charset="-128"/>
                        </a:rPr>
                        <a:t>※</a:t>
                      </a:r>
                      <a:r>
                        <a:rPr kumimoji="1" lang="ja-JP" altLang="en-US" sz="900" dirty="0">
                          <a:latin typeface="游ゴシック" panose="020B0400000000000000" pitchFamily="50" charset="-128"/>
                          <a:ea typeface="游ゴシック" panose="020B0400000000000000" pitchFamily="50" charset="-128"/>
                        </a:rPr>
                        <a:t>提出時間，場所，</a:t>
                      </a:r>
                      <a:endParaRPr kumimoji="1" lang="en-US" altLang="ja-JP" sz="9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panose="020B0400000000000000" pitchFamily="50" charset="-128"/>
                          <a:ea typeface="游ゴシック" panose="020B0400000000000000" pitchFamily="50" charset="-128"/>
                        </a:rPr>
                        <a:t>提出先など</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5">
                  <a:txBody>
                    <a:bodyPr/>
                    <a:lstStyle/>
                    <a:p>
                      <a:endParaRPr kumimoji="1" lang="ja-JP" altLang="en-US" sz="80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99832084"/>
                  </a:ext>
                </a:extLst>
              </a:tr>
              <a:tr h="2304256">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b="1" dirty="0">
                          <a:latin typeface="游ゴシック" panose="020B0400000000000000" pitchFamily="50" charset="-128"/>
                          <a:ea typeface="游ゴシック" panose="020B0400000000000000" pitchFamily="50" charset="-128"/>
                        </a:rPr>
                        <a:t>個人情報の保護に関</a:t>
                      </a: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b="1" dirty="0">
                          <a:latin typeface="游ゴシック" panose="020B0400000000000000" pitchFamily="50" charset="-128"/>
                          <a:ea typeface="游ゴシック" panose="020B0400000000000000" pitchFamily="50" charset="-128"/>
                        </a:rPr>
                        <a:t>すること</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800" dirty="0">
                          <a:latin typeface="游ゴシック" panose="020B0400000000000000" pitchFamily="50" charset="-128"/>
                          <a:ea typeface="游ゴシック" panose="020B0400000000000000" pitchFamily="50" charset="-128"/>
                        </a:rPr>
                        <a:t>※</a:t>
                      </a:r>
                      <a:r>
                        <a:rPr kumimoji="1" lang="ja-JP" altLang="en-US" sz="800" dirty="0">
                          <a:latin typeface="游ゴシック" panose="020B0400000000000000" pitchFamily="50" charset="-128"/>
                          <a:ea typeface="游ゴシック" panose="020B0400000000000000" pitchFamily="50" charset="-128"/>
                        </a:rPr>
                        <a:t>利用児／者名の記</a:t>
                      </a: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panose="020B0400000000000000" pitchFamily="50" charset="-128"/>
                          <a:ea typeface="游ゴシック" panose="020B0400000000000000" pitchFamily="50" charset="-128"/>
                        </a:rPr>
                        <a:t>載，実習記録の管理</a:t>
                      </a: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panose="020B0400000000000000" pitchFamily="50" charset="-128"/>
                          <a:ea typeface="游ゴシック" panose="020B0400000000000000" pitchFamily="50" charset="-128"/>
                        </a:rPr>
                        <a:t>方法など</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gridSpan="5">
                  <a:txBody>
                    <a:bodyPr/>
                    <a:lstStyle/>
                    <a:p>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1916861192"/>
                  </a:ext>
                </a:extLst>
              </a:tr>
              <a:tr h="345600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b="1" dirty="0">
                          <a:latin typeface="游ゴシック" panose="020B0400000000000000" pitchFamily="50" charset="-128"/>
                          <a:ea typeface="游ゴシック" panose="020B0400000000000000" pitchFamily="50" charset="-128"/>
                        </a:rPr>
                        <a:t>記録の作成について</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800" dirty="0">
                          <a:latin typeface="游ゴシック" panose="020B0400000000000000" pitchFamily="50" charset="-128"/>
                          <a:ea typeface="游ゴシック" panose="020B0400000000000000" pitchFamily="50" charset="-128"/>
                        </a:rPr>
                        <a:t>※</a:t>
                      </a:r>
                      <a:r>
                        <a:rPr kumimoji="1" lang="ja-JP" altLang="en-US" sz="800" dirty="0">
                          <a:latin typeface="游ゴシック" panose="020B0400000000000000" pitchFamily="50" charset="-128"/>
                          <a:ea typeface="游ゴシック" panose="020B0400000000000000" pitchFamily="50" charset="-128"/>
                        </a:rPr>
                        <a:t>日誌作成の構成や</a:t>
                      </a: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panose="020B0400000000000000" pitchFamily="50" charset="-128"/>
                          <a:ea typeface="游ゴシック" panose="020B0400000000000000" pitchFamily="50" charset="-128"/>
                        </a:rPr>
                        <a:t>形式，規定，用語の</a:t>
                      </a: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panose="020B0400000000000000" pitchFamily="50" charset="-128"/>
                          <a:ea typeface="游ゴシック" panose="020B0400000000000000" pitchFamily="50" charset="-128"/>
                        </a:rPr>
                        <a:t>使い方など</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gridSpan="5">
                  <a:txBody>
                    <a:bodyPr/>
                    <a:lstStyle/>
                    <a:p>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349259177"/>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662424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93678883"/>
              </p:ext>
            </p:extLst>
          </p:nvPr>
        </p:nvGraphicFramePr>
        <p:xfrm>
          <a:off x="548680" y="524218"/>
          <a:ext cx="6155984" cy="8820886"/>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445240699"/>
                    </a:ext>
                  </a:extLst>
                </a:gridCol>
                <a:gridCol w="1224136">
                  <a:extLst>
                    <a:ext uri="{9D8B030D-6E8A-4147-A177-3AD203B41FA5}">
                      <a16:colId xmlns:a16="http://schemas.microsoft.com/office/drawing/2014/main" val="3353858570"/>
                    </a:ext>
                  </a:extLst>
                </a:gridCol>
                <a:gridCol w="216024">
                  <a:extLst>
                    <a:ext uri="{9D8B030D-6E8A-4147-A177-3AD203B41FA5}">
                      <a16:colId xmlns:a16="http://schemas.microsoft.com/office/drawing/2014/main" val="2803404733"/>
                    </a:ext>
                  </a:extLst>
                </a:gridCol>
                <a:gridCol w="1800201">
                  <a:extLst>
                    <a:ext uri="{9D8B030D-6E8A-4147-A177-3AD203B41FA5}">
                      <a16:colId xmlns:a16="http://schemas.microsoft.com/office/drawing/2014/main" val="3527769173"/>
                    </a:ext>
                  </a:extLst>
                </a:gridCol>
                <a:gridCol w="513442">
                  <a:extLst>
                    <a:ext uri="{9D8B030D-6E8A-4147-A177-3AD203B41FA5}">
                      <a16:colId xmlns:a16="http://schemas.microsoft.com/office/drawing/2014/main" val="895968025"/>
                    </a:ext>
                  </a:extLst>
                </a:gridCol>
                <a:gridCol w="1970133">
                  <a:extLst>
                    <a:ext uri="{9D8B030D-6E8A-4147-A177-3AD203B41FA5}">
                      <a16:colId xmlns:a16="http://schemas.microsoft.com/office/drawing/2014/main" val="3923534555"/>
                    </a:ext>
                  </a:extLst>
                </a:gridCol>
              </a:tblGrid>
              <a:tr h="117466">
                <a:tc rowSpan="2" gridSpan="5">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No.10</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tc>
                <a:tc rowSpan="2" hMerge="1">
                  <a:txBody>
                    <a:bodyPr/>
                    <a:lstStyle/>
                    <a:p>
                      <a:endParaRPr kumimoji="1" lang="ja-JP" altLang="en-US" dirty="0"/>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4435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2086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685203">
                <a:tc gridSpan="6">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課題内容：施設実習の手続き状況について，確認を行いましょう。確認が済んだら□内にチェックを行いましょう。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29073841"/>
                  </a:ext>
                </a:extLst>
              </a:tr>
              <a:tr h="7228800">
                <a:tc gridSpan="6">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1000" dirty="0">
                          <a:latin typeface="游ゴシック" panose="020B0400000000000000" pitchFamily="50" charset="-128"/>
                          <a:ea typeface="游ゴシック" panose="020B0400000000000000" pitchFamily="50" charset="-128"/>
                        </a:rPr>
                        <a:t>1</a:t>
                      </a:r>
                      <a:r>
                        <a:rPr kumimoji="1" lang="ja-JP" altLang="en-US" sz="1000" dirty="0">
                          <a:latin typeface="游ゴシック" panose="020B0400000000000000" pitchFamily="50" charset="-128"/>
                          <a:ea typeface="游ゴシック" panose="020B0400000000000000" pitchFamily="50" charset="-128"/>
                        </a:rPr>
                        <a:t>．実習先の希望調査について</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①実習希望施設が国から認可を受けている施設であるかどうか確認したか。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②自宅から実習希望施設ヘの公共交通機関等のルートと通勤時間を確認したか。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③実習希望施設のホームぺージ，パンフレットなどにより施設のプロフィールを調べたか。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④指定された書式で，養成校へ提出したか。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⑤ 養成校が指定した実施先に実習に行く場合は掲示された実習施設を必ず確認し，通勤手段等で問</a:t>
                      </a: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題がある場合は早めに実習担当者へ申し出たか。</a:t>
                      </a: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1000" dirty="0">
                          <a:latin typeface="游ゴシック" panose="020B0400000000000000" pitchFamily="50" charset="-128"/>
                          <a:ea typeface="游ゴシック" panose="020B0400000000000000" pitchFamily="50" charset="-128"/>
                        </a:rPr>
                        <a:t>2</a:t>
                      </a:r>
                      <a:r>
                        <a:rPr kumimoji="1" lang="ja-JP" altLang="en-US" sz="1000" dirty="0">
                          <a:latin typeface="游ゴシック" panose="020B0400000000000000" pitchFamily="50" charset="-128"/>
                          <a:ea typeface="游ゴシック" panose="020B0400000000000000" pitchFamily="50" charset="-128"/>
                        </a:rPr>
                        <a:t>．事前打ち合わせや内諾書の受け渡しについて</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①実習生が同じ施設を希望している場合は，全員が電話口にそろっているか。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② 内諾を得るために実習施設を訪問するために，あらかじめ電話をして訪問日時などに関するアポ</a:t>
                      </a: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イントメントを取ったか。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③訪問の際の，服装（スーツ着用） や髪型などの身だしなみは大丈夫か。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④ 訪問の際は，余裕を持って到着できるよう，約束した時間の</a:t>
                      </a:r>
                      <a:r>
                        <a:rPr kumimoji="1" lang="en-US" altLang="ja-JP" sz="1000" dirty="0">
                          <a:latin typeface="游ゴシック" panose="020B0400000000000000" pitchFamily="50" charset="-128"/>
                          <a:ea typeface="游ゴシック" panose="020B0400000000000000" pitchFamily="50" charset="-128"/>
                        </a:rPr>
                        <a:t>10 </a:t>
                      </a:r>
                      <a:r>
                        <a:rPr kumimoji="1" lang="ja-JP" altLang="en-US" sz="1000" dirty="0">
                          <a:latin typeface="游ゴシック" panose="020B0400000000000000" pitchFamily="50" charset="-128"/>
                          <a:ea typeface="游ゴシック" panose="020B0400000000000000" pitchFamily="50" charset="-128"/>
                        </a:rPr>
                        <a:t>分前には実習施設に到着するよう</a:t>
                      </a: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スケジュールを組んでいるか。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⑤配属先や出退勤の時間について確認したか。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⑥実習生調書（実習生の履歴書）・健康診断書（胸部レン卜ゲン）・腸内細菌検査（検便）証明書・</a:t>
                      </a: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その他抗体検査証明書（麻疹・風疹・流行性耳下腺炎）の提出について確認したか。</a:t>
                      </a: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1000" dirty="0">
                          <a:latin typeface="游ゴシック" panose="020B0400000000000000" pitchFamily="50" charset="-128"/>
                          <a:ea typeface="游ゴシック" panose="020B0400000000000000" pitchFamily="50" charset="-128"/>
                        </a:rPr>
                        <a:t>3</a:t>
                      </a:r>
                      <a:r>
                        <a:rPr kumimoji="1" lang="ja-JP" altLang="en-US" sz="1000" dirty="0">
                          <a:latin typeface="游ゴシック" panose="020B0400000000000000" pitchFamily="50" charset="-128"/>
                          <a:ea typeface="游ゴシック" panose="020B0400000000000000" pitchFamily="50" charset="-128"/>
                        </a:rPr>
                        <a:t>．実習終了時</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①「施設実習出席表」の実習初日から最終日まで印鑑が押されているか確認したか。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②最終日の「日誌」については，翌日に提出する場合は，指導担当者に受け取りの日時を確認したか。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③施設内の清掃・整理・整頓をしたか。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④職員の方々，利用児／者等にお礼の挨拶を行ったか。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⑤実習施設の指導で「日誌」が郵送で返却される場合は， 返信用の封筒を準備したか。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⑥返信用の封筒には自宅の住所・氏名を記入して切手を貼ったか。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⑦養成校への提出日を伝えて返送の日時を確認したか。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⑧封筒は「日誌」が入る大きさであることを確認したか。</a:t>
                      </a: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1000" dirty="0">
                          <a:latin typeface="游ゴシック" panose="020B0400000000000000" pitchFamily="50" charset="-128"/>
                          <a:ea typeface="游ゴシック" panose="020B0400000000000000" pitchFamily="50" charset="-128"/>
                        </a:rPr>
                        <a:t>4</a:t>
                      </a:r>
                      <a:r>
                        <a:rPr kumimoji="1" lang="ja-JP" altLang="en-US" sz="1000" dirty="0">
                          <a:latin typeface="游ゴシック" panose="020B0400000000000000" pitchFamily="50" charset="-128"/>
                          <a:ea typeface="游ゴシック" panose="020B0400000000000000" pitchFamily="50" charset="-128"/>
                        </a:rPr>
                        <a:t>．事後の挨拶について</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①便せん，封筒は無地のものを使用したか。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②丁寧な字で心を込めて書き，誤字などがないか確認したか。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③実習訪問等でお世話になった養成校の訪問指導者にも，実習終了の報告とお礼の言葉を述べたか。</a:t>
                      </a: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1000" dirty="0">
                          <a:latin typeface="游ゴシック" panose="020B0400000000000000" pitchFamily="50" charset="-128"/>
                          <a:ea typeface="游ゴシック" panose="020B0400000000000000" pitchFamily="50" charset="-128"/>
                        </a:rPr>
                        <a:t>5</a:t>
                      </a:r>
                      <a:r>
                        <a:rPr kumimoji="1" lang="ja-JP" altLang="en-US" sz="1000" dirty="0">
                          <a:latin typeface="游ゴシック" panose="020B0400000000000000" pitchFamily="50" charset="-128"/>
                          <a:ea typeface="游ゴシック" panose="020B0400000000000000" pitchFamily="50" charset="-128"/>
                        </a:rPr>
                        <a:t>．日誌の提出について</a:t>
                      </a:r>
                    </a:p>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1000" dirty="0">
                          <a:latin typeface="游ゴシック" panose="020B0400000000000000" pitchFamily="50" charset="-128"/>
                          <a:ea typeface="游ゴシック" panose="020B0400000000000000" pitchFamily="50" charset="-128"/>
                        </a:rPr>
                        <a:t>〈</a:t>
                      </a:r>
                      <a:r>
                        <a:rPr kumimoji="1" lang="ja-JP" altLang="en-US" sz="1000" dirty="0">
                          <a:latin typeface="游ゴシック" panose="020B0400000000000000" pitchFamily="50" charset="-128"/>
                          <a:ea typeface="游ゴシック" panose="020B0400000000000000" pitchFamily="50" charset="-128"/>
                        </a:rPr>
                        <a:t>主な留意事項</a:t>
                      </a:r>
                      <a:r>
                        <a:rPr kumimoji="1" lang="en-US" altLang="ja-JP" sz="1000" dirty="0">
                          <a:latin typeface="游ゴシック" panose="020B0400000000000000" pitchFamily="50" charset="-128"/>
                          <a:ea typeface="游ゴシック" panose="020B0400000000000000" pitchFamily="50" charset="-128"/>
                        </a:rPr>
                        <a:t>〉</a:t>
                      </a:r>
                    </a:p>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1000" dirty="0">
                          <a:latin typeface="游ゴシック" panose="020B0400000000000000" pitchFamily="50" charset="-128"/>
                          <a:ea typeface="游ゴシック" panose="020B0400000000000000" pitchFamily="50" charset="-128"/>
                        </a:rPr>
                        <a:t>□</a:t>
                      </a:r>
                      <a:r>
                        <a:rPr kumimoji="1" lang="ja-JP" altLang="en-US" sz="1000" dirty="0">
                          <a:latin typeface="游ゴシック" panose="020B0400000000000000" pitchFamily="50" charset="-128"/>
                          <a:ea typeface="游ゴシック" panose="020B0400000000000000" pitchFamily="50" charset="-128"/>
                        </a:rPr>
                        <a:t>　①養成校から示された提出期限を確認したか。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②養成校から示された様式に沿った提出物がそろっているか確認したか。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③定められた担当者，場所に確実に提出をしたか。</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99832084"/>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203605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2936763551"/>
              </p:ext>
            </p:extLst>
          </p:nvPr>
        </p:nvGraphicFramePr>
        <p:xfrm>
          <a:off x="548680" y="524218"/>
          <a:ext cx="6155984" cy="8811519"/>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445240699"/>
                    </a:ext>
                  </a:extLst>
                </a:gridCol>
                <a:gridCol w="1224136">
                  <a:extLst>
                    <a:ext uri="{9D8B030D-6E8A-4147-A177-3AD203B41FA5}">
                      <a16:colId xmlns:a16="http://schemas.microsoft.com/office/drawing/2014/main" val="3353858570"/>
                    </a:ext>
                  </a:extLst>
                </a:gridCol>
                <a:gridCol w="216024">
                  <a:extLst>
                    <a:ext uri="{9D8B030D-6E8A-4147-A177-3AD203B41FA5}">
                      <a16:colId xmlns:a16="http://schemas.microsoft.com/office/drawing/2014/main" val="2803404733"/>
                    </a:ext>
                  </a:extLst>
                </a:gridCol>
                <a:gridCol w="1205784">
                  <a:extLst>
                    <a:ext uri="{9D8B030D-6E8A-4147-A177-3AD203B41FA5}">
                      <a16:colId xmlns:a16="http://schemas.microsoft.com/office/drawing/2014/main" val="3527769173"/>
                    </a:ext>
                  </a:extLst>
                </a:gridCol>
                <a:gridCol w="594417">
                  <a:extLst>
                    <a:ext uri="{9D8B030D-6E8A-4147-A177-3AD203B41FA5}">
                      <a16:colId xmlns:a16="http://schemas.microsoft.com/office/drawing/2014/main" val="2009967041"/>
                    </a:ext>
                  </a:extLst>
                </a:gridCol>
                <a:gridCol w="513442">
                  <a:extLst>
                    <a:ext uri="{9D8B030D-6E8A-4147-A177-3AD203B41FA5}">
                      <a16:colId xmlns:a16="http://schemas.microsoft.com/office/drawing/2014/main" val="895968025"/>
                    </a:ext>
                  </a:extLst>
                </a:gridCol>
                <a:gridCol w="1970133">
                  <a:extLst>
                    <a:ext uri="{9D8B030D-6E8A-4147-A177-3AD203B41FA5}">
                      <a16:colId xmlns:a16="http://schemas.microsoft.com/office/drawing/2014/main" val="3923534555"/>
                    </a:ext>
                  </a:extLst>
                </a:gridCol>
              </a:tblGrid>
              <a:tr h="115025">
                <a:tc rowSpan="2" gridSpan="6">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No.11</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tc>
                <a:tc rowSpan="2" hMerge="1">
                  <a:txBody>
                    <a:bodyPr/>
                    <a:lstStyle/>
                    <a:p>
                      <a:endParaRPr kumimoji="1" lang="ja-JP" altLang="en-US" dirty="0"/>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30532">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100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646454">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課題内容：電話のかけ方を友達やグループで実践してみましょう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29073841"/>
                  </a:ext>
                </a:extLst>
              </a:tr>
              <a:tr h="3600000">
                <a:tc gridSpan="7">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①オリエンテーションの依頼</a:t>
                      </a: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②実習担当者が不在の場合</a:t>
                      </a: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③初日にオリエンテーションを行うと言われた場合</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99832084"/>
                  </a:ext>
                </a:extLst>
              </a:tr>
              <a:tr h="1836000">
                <a:tc gridSpan="4">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コメント</a:t>
                      </a:r>
                      <a:r>
                        <a:rPr kumimoji="1" lang="en-US" altLang="ja-JP" sz="1000" dirty="0">
                          <a:latin typeface="游ゴシック" panose="020B0400000000000000" pitchFamily="50" charset="-128"/>
                          <a:ea typeface="游ゴシック" panose="020B0400000000000000" pitchFamily="50" charset="-128"/>
                        </a:rPr>
                        <a:t>Ⅰ</a:t>
                      </a: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a:latin typeface="游ゴシック" panose="020B0400000000000000" pitchFamily="50" charset="-128"/>
                          <a:ea typeface="游ゴシック" panose="020B0400000000000000" pitchFamily="50" charset="-128"/>
                        </a:rPr>
                        <a:t>コメント</a:t>
                      </a:r>
                      <a:r>
                        <a:rPr kumimoji="1" lang="en-US" altLang="ja-JP" sz="1000">
                          <a:latin typeface="游ゴシック" panose="020B0400000000000000" pitchFamily="50" charset="-128"/>
                          <a:ea typeface="游ゴシック" panose="020B0400000000000000" pitchFamily="50" charset="-128"/>
                        </a:rPr>
                        <a:t>Ⅱ</a:t>
                      </a: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20738315"/>
                  </a:ext>
                </a:extLst>
              </a:tr>
              <a:tr h="1836000">
                <a:tc gridSpan="7">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1000" b="1">
                          <a:latin typeface="游ゴシック" panose="020B0400000000000000" pitchFamily="50" charset="-128"/>
                          <a:ea typeface="游ゴシック" panose="020B0400000000000000" pitchFamily="50" charset="-128"/>
                        </a:rPr>
                        <a:t>Homework</a:t>
                      </a:r>
                      <a:r>
                        <a:rPr kumimoji="1" lang="ja-JP" altLang="en-US" sz="1000">
                          <a:latin typeface="游ゴシック" panose="020B0400000000000000" pitchFamily="50" charset="-128"/>
                          <a:ea typeface="游ゴシック" panose="020B0400000000000000" pitchFamily="50" charset="-128"/>
                        </a:rPr>
                        <a:t>：オリエンテーションで聞くことを考えてみよう</a:t>
                      </a: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45333315"/>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529318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1890985994"/>
              </p:ext>
            </p:extLst>
          </p:nvPr>
        </p:nvGraphicFramePr>
        <p:xfrm>
          <a:off x="548680" y="524218"/>
          <a:ext cx="6155984" cy="8739519"/>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445240699"/>
                    </a:ext>
                  </a:extLst>
                </a:gridCol>
                <a:gridCol w="1224136">
                  <a:extLst>
                    <a:ext uri="{9D8B030D-6E8A-4147-A177-3AD203B41FA5}">
                      <a16:colId xmlns:a16="http://schemas.microsoft.com/office/drawing/2014/main" val="3353858570"/>
                    </a:ext>
                  </a:extLst>
                </a:gridCol>
                <a:gridCol w="216024">
                  <a:extLst>
                    <a:ext uri="{9D8B030D-6E8A-4147-A177-3AD203B41FA5}">
                      <a16:colId xmlns:a16="http://schemas.microsoft.com/office/drawing/2014/main" val="2803404733"/>
                    </a:ext>
                  </a:extLst>
                </a:gridCol>
                <a:gridCol w="1800201">
                  <a:extLst>
                    <a:ext uri="{9D8B030D-6E8A-4147-A177-3AD203B41FA5}">
                      <a16:colId xmlns:a16="http://schemas.microsoft.com/office/drawing/2014/main" val="3527769173"/>
                    </a:ext>
                  </a:extLst>
                </a:gridCol>
                <a:gridCol w="513442">
                  <a:extLst>
                    <a:ext uri="{9D8B030D-6E8A-4147-A177-3AD203B41FA5}">
                      <a16:colId xmlns:a16="http://schemas.microsoft.com/office/drawing/2014/main" val="895968025"/>
                    </a:ext>
                  </a:extLst>
                </a:gridCol>
                <a:gridCol w="1970133">
                  <a:extLst>
                    <a:ext uri="{9D8B030D-6E8A-4147-A177-3AD203B41FA5}">
                      <a16:colId xmlns:a16="http://schemas.microsoft.com/office/drawing/2014/main" val="3923534555"/>
                    </a:ext>
                  </a:extLst>
                </a:gridCol>
              </a:tblGrid>
              <a:tr h="115025">
                <a:tc rowSpan="2" gridSpan="5">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No.18</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tc>
                <a:tc rowSpan="2" hMerge="1">
                  <a:txBody>
                    <a:bodyPr/>
                    <a:lstStyle/>
                    <a:p>
                      <a:endParaRPr kumimoji="1" lang="ja-JP" altLang="en-US" dirty="0"/>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30532">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100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646454">
                <a:tc gridSpan="6">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課題内容：母子生活支援施設についてもっと調べてみましょう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29073841"/>
                  </a:ext>
                </a:extLst>
              </a:tr>
              <a:tr h="4536000">
                <a:tc gridSpan="6">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①　配置しなければならない職員は？</a:t>
                      </a: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②　必要な設備は？</a:t>
                      </a: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③　個人情報についての取り扱いについては？</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99832084"/>
                  </a:ext>
                </a:extLst>
              </a:tr>
              <a:tr h="2664000">
                <a:tc gridSpan="6">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1000" b="1" dirty="0">
                          <a:latin typeface="游ゴシック" panose="020B0400000000000000" pitchFamily="50" charset="-128"/>
                          <a:ea typeface="游ゴシック" panose="020B0400000000000000" pitchFamily="50" charset="-128"/>
                        </a:rPr>
                        <a:t>Homework</a:t>
                      </a:r>
                      <a:r>
                        <a:rPr kumimoji="1" lang="ja-JP" altLang="en-US" sz="1000" dirty="0">
                          <a:latin typeface="游ゴシック" panose="020B0400000000000000" pitchFamily="50" charset="-128"/>
                          <a:ea typeface="游ゴシック" panose="020B0400000000000000" pitchFamily="50" charset="-128"/>
                        </a:rPr>
                        <a:t>：母子生活支援施設運営指針や母子生活支援施設運営ハンドブックを読んで，実習に行く</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際に学んでみたいことを書いてみよう。また，どのようなことに配慮したら良いのかも考え</a:t>
                      </a:r>
                      <a:endParaRPr kumimoji="1" lang="en-US" altLang="ja-JP" sz="1000" dirty="0">
                        <a:latin typeface="游ゴシック" panose="020B0400000000000000" pitchFamily="50" charset="-128"/>
                        <a:ea typeface="游ゴシック" panose="020B0400000000000000" pitchFamily="50" charset="-128"/>
                      </a:endParaRP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panose="020B0400000000000000" pitchFamily="50" charset="-128"/>
                          <a:ea typeface="游ゴシック" panose="020B0400000000000000" pitchFamily="50" charset="-128"/>
                        </a:rPr>
                        <a:t>　　　　　　てみよう。</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20738315"/>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428332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2580010511"/>
              </p:ext>
            </p:extLst>
          </p:nvPr>
        </p:nvGraphicFramePr>
        <p:xfrm>
          <a:off x="548680" y="524218"/>
          <a:ext cx="6189411" cy="8964510"/>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445240699"/>
                    </a:ext>
                  </a:extLst>
                </a:gridCol>
                <a:gridCol w="1224136">
                  <a:extLst>
                    <a:ext uri="{9D8B030D-6E8A-4147-A177-3AD203B41FA5}">
                      <a16:colId xmlns:a16="http://schemas.microsoft.com/office/drawing/2014/main" val="3353858570"/>
                    </a:ext>
                  </a:extLst>
                </a:gridCol>
                <a:gridCol w="216024">
                  <a:extLst>
                    <a:ext uri="{9D8B030D-6E8A-4147-A177-3AD203B41FA5}">
                      <a16:colId xmlns:a16="http://schemas.microsoft.com/office/drawing/2014/main" val="2803404733"/>
                    </a:ext>
                  </a:extLst>
                </a:gridCol>
                <a:gridCol w="1512168">
                  <a:extLst>
                    <a:ext uri="{9D8B030D-6E8A-4147-A177-3AD203B41FA5}">
                      <a16:colId xmlns:a16="http://schemas.microsoft.com/office/drawing/2014/main" val="3527769173"/>
                    </a:ext>
                  </a:extLst>
                </a:gridCol>
                <a:gridCol w="288033">
                  <a:extLst>
                    <a:ext uri="{9D8B030D-6E8A-4147-A177-3AD203B41FA5}">
                      <a16:colId xmlns:a16="http://schemas.microsoft.com/office/drawing/2014/main" val="2947921437"/>
                    </a:ext>
                  </a:extLst>
                </a:gridCol>
                <a:gridCol w="546869">
                  <a:extLst>
                    <a:ext uri="{9D8B030D-6E8A-4147-A177-3AD203B41FA5}">
                      <a16:colId xmlns:a16="http://schemas.microsoft.com/office/drawing/2014/main" val="895968025"/>
                    </a:ext>
                  </a:extLst>
                </a:gridCol>
                <a:gridCol w="1970133">
                  <a:extLst>
                    <a:ext uri="{9D8B030D-6E8A-4147-A177-3AD203B41FA5}">
                      <a16:colId xmlns:a16="http://schemas.microsoft.com/office/drawing/2014/main" val="3923534555"/>
                    </a:ext>
                  </a:extLst>
                </a:gridCol>
              </a:tblGrid>
              <a:tr h="115025">
                <a:tc rowSpan="2" gridSpan="6">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No.23</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tc>
                <a:tc rowSpan="2" hMerge="1">
                  <a:txBody>
                    <a:bodyPr/>
                    <a:lstStyle/>
                    <a:p>
                      <a:endParaRPr kumimoji="1" lang="ja-JP" altLang="en-US" dirty="0"/>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30532">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100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646454">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課題内容：現時点での障害者に対するイメージについて，肯定的・否定的な視点に分けて挙げてみましょう。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29073841"/>
                  </a:ext>
                </a:extLst>
              </a:tr>
              <a:tr h="440991">
                <a:tc>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kumimoji="1" lang="ja-JP" altLang="en-US" sz="1000" b="1" dirty="0">
                          <a:latin typeface="游ゴシック" panose="020B0400000000000000" pitchFamily="50" charset="-128"/>
                          <a:ea typeface="游ゴシック" panose="020B0400000000000000" pitchFamily="50" charset="-128"/>
                        </a:rPr>
                        <a:t>あなたのイメージ</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kumimoji="1" lang="ja-JP" altLang="en-US" sz="1000" b="1" dirty="0">
                          <a:latin typeface="游ゴシック" panose="020B0400000000000000" pitchFamily="50" charset="-128"/>
                          <a:ea typeface="游ゴシック" panose="020B0400000000000000" pitchFamily="50" charset="-128"/>
                        </a:rPr>
                        <a:t>（　　　　　　　　　　）さんのイメージ</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99832084"/>
                  </a:ext>
                </a:extLst>
              </a:tr>
              <a:tr h="3492000">
                <a:tc>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1050" b="1" dirty="0">
                          <a:latin typeface="游ゴシック" panose="020B0400000000000000" pitchFamily="50" charset="-128"/>
                          <a:ea typeface="游ゴシック" panose="020B0400000000000000" pitchFamily="50" charset="-128"/>
                        </a:rPr>
                        <a:t>肯定的なイメージ</a:t>
                      </a:r>
                    </a:p>
                  </a:txBody>
                  <a:tcPr marL="89889" marR="89889" marT="44945" marB="44945"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endParaRPr kumimoji="1" lang="ja-JP" altLang="en-US"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endParaRPr kumimoji="1" lang="ja-JP" altLang="en-US"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7174986"/>
                  </a:ext>
                </a:extLst>
              </a:tr>
              <a:tr h="3492000">
                <a:tc>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1050" b="1" dirty="0">
                          <a:latin typeface="游ゴシック" panose="020B0400000000000000" pitchFamily="50" charset="-128"/>
                          <a:ea typeface="游ゴシック" panose="020B0400000000000000" pitchFamily="50" charset="-128"/>
                        </a:rPr>
                        <a:t>否定的なイメージ</a:t>
                      </a:r>
                    </a:p>
                  </a:txBody>
                  <a:tcPr marL="89889" marR="89889" marT="44945" marB="44945"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endParaRPr kumimoji="1" lang="ja-JP" altLang="en-US"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endParaRPr kumimoji="1" lang="ja-JP" altLang="en-US"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05200607"/>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2588903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1259370138"/>
              </p:ext>
            </p:extLst>
          </p:nvPr>
        </p:nvGraphicFramePr>
        <p:xfrm>
          <a:off x="548680" y="524218"/>
          <a:ext cx="6155984" cy="7731519"/>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445240699"/>
                    </a:ext>
                  </a:extLst>
                </a:gridCol>
                <a:gridCol w="1224136">
                  <a:extLst>
                    <a:ext uri="{9D8B030D-6E8A-4147-A177-3AD203B41FA5}">
                      <a16:colId xmlns:a16="http://schemas.microsoft.com/office/drawing/2014/main" val="3353858570"/>
                    </a:ext>
                  </a:extLst>
                </a:gridCol>
                <a:gridCol w="216024">
                  <a:extLst>
                    <a:ext uri="{9D8B030D-6E8A-4147-A177-3AD203B41FA5}">
                      <a16:colId xmlns:a16="http://schemas.microsoft.com/office/drawing/2014/main" val="2803404733"/>
                    </a:ext>
                  </a:extLst>
                </a:gridCol>
                <a:gridCol w="1205784">
                  <a:extLst>
                    <a:ext uri="{9D8B030D-6E8A-4147-A177-3AD203B41FA5}">
                      <a16:colId xmlns:a16="http://schemas.microsoft.com/office/drawing/2014/main" val="3527769173"/>
                    </a:ext>
                  </a:extLst>
                </a:gridCol>
                <a:gridCol w="594417">
                  <a:extLst>
                    <a:ext uri="{9D8B030D-6E8A-4147-A177-3AD203B41FA5}">
                      <a16:colId xmlns:a16="http://schemas.microsoft.com/office/drawing/2014/main" val="3651380503"/>
                    </a:ext>
                  </a:extLst>
                </a:gridCol>
                <a:gridCol w="513442">
                  <a:extLst>
                    <a:ext uri="{9D8B030D-6E8A-4147-A177-3AD203B41FA5}">
                      <a16:colId xmlns:a16="http://schemas.microsoft.com/office/drawing/2014/main" val="895968025"/>
                    </a:ext>
                  </a:extLst>
                </a:gridCol>
                <a:gridCol w="1970133">
                  <a:extLst>
                    <a:ext uri="{9D8B030D-6E8A-4147-A177-3AD203B41FA5}">
                      <a16:colId xmlns:a16="http://schemas.microsoft.com/office/drawing/2014/main" val="3923534555"/>
                    </a:ext>
                  </a:extLst>
                </a:gridCol>
              </a:tblGrid>
              <a:tr h="115025">
                <a:tc rowSpan="2" gridSpan="6">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No.24</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tc>
                <a:tc rowSpan="2" hMerge="1">
                  <a:txBody>
                    <a:bodyPr/>
                    <a:lstStyle/>
                    <a:p>
                      <a:endParaRPr kumimoji="1" lang="ja-JP" altLang="en-US" dirty="0"/>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230532">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0827141"/>
                  </a:ext>
                </a:extLst>
              </a:tr>
              <a:tr h="5100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646454">
                <a:tc grid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課題内容：児童館の役割について実際に児童館を訪問し詳しく調べてみましょう</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29073841"/>
                  </a:ext>
                </a:extLst>
              </a:tr>
              <a:tr h="468000">
                <a:tc gridSpan="4">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b="1" dirty="0">
                          <a:latin typeface="游ゴシック" panose="020B0400000000000000" pitchFamily="50" charset="-128"/>
                          <a:ea typeface="游ゴシック" panose="020B0400000000000000" pitchFamily="50" charset="-128"/>
                        </a:rPr>
                        <a:t>施設名</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b="1" dirty="0">
                          <a:latin typeface="游ゴシック" panose="020B0400000000000000" pitchFamily="50" charset="-128"/>
                          <a:ea typeface="游ゴシック" panose="020B0400000000000000" pitchFamily="50" charset="-128"/>
                        </a:rPr>
                        <a:t>施設種別</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99832084"/>
                  </a:ext>
                </a:extLst>
              </a:tr>
              <a:tr h="468000">
                <a:tc gridSpan="7">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b="1" dirty="0">
                          <a:latin typeface="游ゴシック" panose="020B0400000000000000" pitchFamily="50" charset="-128"/>
                          <a:ea typeface="游ゴシック" panose="020B0400000000000000" pitchFamily="50" charset="-128"/>
                        </a:rPr>
                        <a:t>住所</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46969582"/>
                  </a:ext>
                </a:extLst>
              </a:tr>
              <a:tr h="468000">
                <a:tc gridSpan="4">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b="1" dirty="0">
                          <a:latin typeface="游ゴシック" panose="020B0400000000000000" pitchFamily="50" charset="-128"/>
                          <a:ea typeface="游ゴシック" panose="020B0400000000000000" pitchFamily="50" charset="-128"/>
                        </a:rPr>
                        <a:t>電話番号</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zh-TW" altLang="en-US" sz="1000" b="1" dirty="0">
                          <a:latin typeface="游ゴシック" panose="020B0400000000000000" pitchFamily="50" charset="-128"/>
                          <a:ea typeface="游ゴシック" panose="020B0400000000000000" pitchFamily="50" charset="-128"/>
                        </a:rPr>
                        <a:t>利用時間　　　　　　</a:t>
                      </a:r>
                      <a:r>
                        <a:rPr kumimoji="1" lang="ja-JP" altLang="en-US" sz="1000" b="1" dirty="0">
                          <a:latin typeface="游ゴシック" panose="020B0400000000000000" pitchFamily="50" charset="-128"/>
                          <a:ea typeface="游ゴシック" panose="020B0400000000000000" pitchFamily="50" charset="-128"/>
                        </a:rPr>
                        <a:t>　　</a:t>
                      </a:r>
                      <a:r>
                        <a:rPr kumimoji="1" lang="zh-TW" altLang="en-US" sz="1000" b="1" dirty="0">
                          <a:latin typeface="游ゴシック" panose="020B0400000000000000" pitchFamily="50" charset="-128"/>
                          <a:ea typeface="游ゴシック" panose="020B0400000000000000" pitchFamily="50" charset="-128"/>
                        </a:rPr>
                        <a:t>～</a:t>
                      </a: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10779650"/>
                  </a:ext>
                </a:extLst>
              </a:tr>
              <a:tr h="468000">
                <a:tc gridSpan="7">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b="1" dirty="0">
                          <a:latin typeface="游ゴシック" panose="020B0400000000000000" pitchFamily="50" charset="-128"/>
                          <a:ea typeface="游ゴシック" panose="020B0400000000000000" pitchFamily="50" charset="-128"/>
                        </a:rPr>
                        <a:t>利用対象者</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33567729"/>
                  </a:ext>
                </a:extLst>
              </a:tr>
              <a:tr h="468000">
                <a:tc gridSpan="4">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zh-TW" altLang="en-US" sz="1000" b="1" dirty="0">
                          <a:latin typeface="游ゴシック" panose="020B0400000000000000" pitchFamily="50" charset="-128"/>
                          <a:ea typeface="游ゴシック" panose="020B0400000000000000" pitchFamily="50" charset="-128"/>
                        </a:rPr>
                        <a:t>訪問日　　　　　　年　　　月　　　日</a:t>
                      </a: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1000" b="1" dirty="0">
                          <a:latin typeface="游ゴシック" panose="020B0400000000000000" pitchFamily="50" charset="-128"/>
                          <a:ea typeface="游ゴシック" panose="020B0400000000000000" pitchFamily="50" charset="-128"/>
                        </a:rPr>
                        <a:t>対応者</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9726988"/>
                  </a:ext>
                </a:extLst>
              </a:tr>
              <a:tr h="3852000">
                <a:tc gridSpan="7">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02052202"/>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601665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2400078351"/>
              </p:ext>
            </p:extLst>
          </p:nvPr>
        </p:nvGraphicFramePr>
        <p:xfrm>
          <a:off x="548680" y="524218"/>
          <a:ext cx="6155984" cy="9021817"/>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445240699"/>
                    </a:ext>
                  </a:extLst>
                </a:gridCol>
                <a:gridCol w="1106948">
                  <a:extLst>
                    <a:ext uri="{9D8B030D-6E8A-4147-A177-3AD203B41FA5}">
                      <a16:colId xmlns:a16="http://schemas.microsoft.com/office/drawing/2014/main" val="3353858570"/>
                    </a:ext>
                  </a:extLst>
                </a:gridCol>
                <a:gridCol w="117188">
                  <a:extLst>
                    <a:ext uri="{9D8B030D-6E8A-4147-A177-3AD203B41FA5}">
                      <a16:colId xmlns:a16="http://schemas.microsoft.com/office/drawing/2014/main" val="3080385996"/>
                    </a:ext>
                  </a:extLst>
                </a:gridCol>
                <a:gridCol w="216024">
                  <a:extLst>
                    <a:ext uri="{9D8B030D-6E8A-4147-A177-3AD203B41FA5}">
                      <a16:colId xmlns:a16="http://schemas.microsoft.com/office/drawing/2014/main" val="2803404733"/>
                    </a:ext>
                  </a:extLst>
                </a:gridCol>
                <a:gridCol w="1205784">
                  <a:extLst>
                    <a:ext uri="{9D8B030D-6E8A-4147-A177-3AD203B41FA5}">
                      <a16:colId xmlns:a16="http://schemas.microsoft.com/office/drawing/2014/main" val="3527769173"/>
                    </a:ext>
                  </a:extLst>
                </a:gridCol>
                <a:gridCol w="594417">
                  <a:extLst>
                    <a:ext uri="{9D8B030D-6E8A-4147-A177-3AD203B41FA5}">
                      <a16:colId xmlns:a16="http://schemas.microsoft.com/office/drawing/2014/main" val="4125212215"/>
                    </a:ext>
                  </a:extLst>
                </a:gridCol>
                <a:gridCol w="513442">
                  <a:extLst>
                    <a:ext uri="{9D8B030D-6E8A-4147-A177-3AD203B41FA5}">
                      <a16:colId xmlns:a16="http://schemas.microsoft.com/office/drawing/2014/main" val="895968025"/>
                    </a:ext>
                  </a:extLst>
                </a:gridCol>
                <a:gridCol w="431137">
                  <a:extLst>
                    <a:ext uri="{9D8B030D-6E8A-4147-A177-3AD203B41FA5}">
                      <a16:colId xmlns:a16="http://schemas.microsoft.com/office/drawing/2014/main" val="3923534555"/>
                    </a:ext>
                  </a:extLst>
                </a:gridCol>
                <a:gridCol w="1538996">
                  <a:extLst>
                    <a:ext uri="{9D8B030D-6E8A-4147-A177-3AD203B41FA5}">
                      <a16:colId xmlns:a16="http://schemas.microsoft.com/office/drawing/2014/main" val="816863105"/>
                    </a:ext>
                  </a:extLst>
                </a:gridCol>
              </a:tblGrid>
              <a:tr h="115025">
                <a:tc rowSpan="2" gridSpan="7">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latin typeface="游ゴシック Medium" panose="020B0500000000000000" pitchFamily="50" charset="-128"/>
                          <a:ea typeface="游ゴシック Medium" panose="020B0500000000000000" pitchFamily="50" charset="-128"/>
                        </a:rPr>
                        <a:t>Homework Sheet</a:t>
                      </a:r>
                      <a:r>
                        <a:rPr kumimoji="1" lang="ja-JP" altLang="en-US" sz="1600" dirty="0">
                          <a:latin typeface="游ゴシック Medium" panose="020B0500000000000000" pitchFamily="50" charset="-128"/>
                          <a:ea typeface="游ゴシック Medium" panose="020B0500000000000000" pitchFamily="50" charset="-128"/>
                        </a:rPr>
                        <a:t>　（</a:t>
                      </a:r>
                      <a:r>
                        <a:rPr kumimoji="1" lang="en-US" altLang="ja-JP" sz="1600" dirty="0">
                          <a:latin typeface="游ゴシック Medium" panose="020B0500000000000000" pitchFamily="50" charset="-128"/>
                          <a:ea typeface="游ゴシック Medium" panose="020B0500000000000000" pitchFamily="50" charset="-128"/>
                        </a:rPr>
                        <a:t>Lesson No.28</a:t>
                      </a:r>
                      <a:r>
                        <a:rPr kumimoji="1" lang="ja-JP" altLang="en-US" sz="16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nSpc>
                          <a:spcPct val="100000"/>
                        </a:lnSpc>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dirty="0"/>
                    </a:p>
                  </a:txBody>
                  <a:tcPr/>
                </a:tc>
                <a:tc rowSpan="2" hMerge="1">
                  <a:txBody>
                    <a:bodyPr/>
                    <a:lstStyle/>
                    <a:p>
                      <a:endParaRPr kumimoji="1" lang="ja-JP" altLang="en-US" dirty="0"/>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dirty="0">
                          <a:latin typeface="游ゴシック Medium" panose="020B0500000000000000" pitchFamily="50" charset="-128"/>
                          <a:ea typeface="游ゴシック Medium" panose="020B0500000000000000" pitchFamily="50" charset="-128"/>
                        </a:rPr>
                        <a:t>チェック担当者サイン</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4203265135"/>
                  </a:ext>
                </a:extLst>
              </a:tr>
              <a:tr h="230532">
                <a:tc gridSpan="7"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2210827141"/>
                  </a:ext>
                </a:extLst>
              </a:tr>
              <a:tr h="5100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kumimoji="1" lang="ja-JP" altLang="en-US" sz="9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a:r>
                        <a:rPr kumimoji="1" lang="ja-JP" altLang="en-US" sz="9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dirty="0">
                          <a:latin typeface="游ゴシック Medium" panose="020B0500000000000000" pitchFamily="50" charset="-128"/>
                          <a:ea typeface="游ゴシック Medium" panose="020B0500000000000000" pitchFamily="50" charset="-128"/>
                        </a:rPr>
                        <a:t>　　　　　　　　　　　　印</a:t>
                      </a: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r>
                        <a:rPr kumimoji="1" lang="ja-JP" altLang="en-US" sz="900" dirty="0">
                          <a:latin typeface="游ゴシック Medium" panose="020B0500000000000000" pitchFamily="50" charset="-128"/>
                          <a:ea typeface="游ゴシック Medium" panose="020B0500000000000000" pitchFamily="50" charset="-128"/>
                        </a:rPr>
                        <a:t>提出締切日と提出先</a:t>
                      </a:r>
                    </a:p>
                  </a:txBody>
                  <a:tcPr marL="72000" marR="36000"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月　　　日　　曜日</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　　　　までに</a:t>
                      </a:r>
                      <a:endParaRPr kumimoji="1" lang="en-US" altLang="ja-JP" sz="900" dirty="0">
                        <a:latin typeface="游ゴシック Medium" panose="020B0500000000000000" pitchFamily="50" charset="-128"/>
                        <a:ea typeface="游ゴシック Medium" panose="020B0500000000000000" pitchFamily="50" charset="-128"/>
                      </a:endParaRPr>
                    </a:p>
                    <a:p>
                      <a:pPr>
                        <a:lnSpc>
                          <a:spcPts val="1200"/>
                        </a:lnSpc>
                      </a:pPr>
                      <a:r>
                        <a:rPr kumimoji="1" lang="ja-JP" altLang="en-US" sz="900" dirty="0">
                          <a:latin typeface="游ゴシック Medium" panose="020B0500000000000000" pitchFamily="50" charset="-128"/>
                          <a:ea typeface="游ゴシック Medium" panose="020B0500000000000000" pitchFamily="50" charset="-128"/>
                        </a:rPr>
                        <a:t>　　　　　　　　　　　へ提出</a:t>
                      </a: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861364887"/>
                  </a:ext>
                </a:extLst>
              </a:tr>
              <a:tr h="540000">
                <a:tc gridSpan="9">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課題内容①：実習で経験した「嬉しい場面」「落ち込んだ場面」を記述して下さい。また，それぞれの原因を</a:t>
                      </a: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900" dirty="0">
                          <a:latin typeface="游ゴシック Medium" panose="020B0500000000000000" pitchFamily="50" charset="-128"/>
                          <a:ea typeface="游ゴシック Medium" panose="020B0500000000000000" pitchFamily="50" charset="-128"/>
                        </a:rPr>
                        <a:t>　　　　　　考えて書き込んでください。</a:t>
                      </a: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29073841"/>
                  </a:ext>
                </a:extLst>
              </a:tr>
              <a:tr h="288000">
                <a:tc gridSpan="2">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うれしい場面</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原　因</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72000"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落ち込んだ場面</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8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原　因</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9832084"/>
                  </a:ext>
                </a:extLst>
              </a:tr>
              <a:tr h="828000">
                <a:tc gridSpan="2">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例</a:t>
                      </a: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自閉症の子どもに毎日挨拶をしていたら，最後の日に挨拶を返してもらえた。</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例</a:t>
                      </a: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子どもと信頼関係ができて，自分が子どもに日常的に存在する者として認知されたため。</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例</a:t>
                      </a: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子どもが私に訴えかけていたが理解できず戸惑っていると突然子どもが自分の手を噛んだ。</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例</a:t>
                      </a: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私が子どもの欲求に応えられず，子どもがパニックになったため。</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94814776"/>
                  </a:ext>
                </a:extLst>
              </a:tr>
              <a:tr h="1116000">
                <a:tc gridSpan="2">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17175177"/>
                  </a:ext>
                </a:extLst>
              </a:tr>
              <a:tr h="180000">
                <a:tc gridSpan="9">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sz="6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54152245"/>
                  </a:ext>
                </a:extLst>
              </a:tr>
              <a:tr h="540000">
                <a:tc gridSpan="9">
                  <a:txBody>
                    <a:bodyPr/>
                    <a:lstStyle/>
                    <a:p>
                      <a:pPr marL="0" marR="0" lvl="0" indent="0" algn="l" defTabSz="457200" rtl="0" eaLnBrk="1" fontAlgn="auto" latinLnBrk="0" hangingPunct="1">
                        <a:lnSpc>
                          <a:spcPts val="1400"/>
                        </a:lnSpc>
                        <a:spcBef>
                          <a:spcPts val="0"/>
                        </a:spcBef>
                        <a:spcAft>
                          <a:spcPts val="0"/>
                        </a:spcAft>
                        <a:buClrTx/>
                        <a:buSzTx/>
                        <a:buFontTx/>
                        <a:buNone/>
                        <a:tabLst/>
                        <a:defRPr/>
                      </a:pPr>
                      <a:r>
                        <a:rPr kumimoji="1" lang="ja-JP" altLang="en-US" sz="1000" dirty="0">
                          <a:latin typeface="游ゴシック Medium" panose="020B0500000000000000" pitchFamily="50" charset="-128"/>
                          <a:ea typeface="游ゴシック Medium" panose="020B0500000000000000" pitchFamily="50" charset="-128"/>
                        </a:rPr>
                        <a:t>課題内容②：印象に残っている支援を取り上げてみましょう。</a:t>
                      </a:r>
                      <a:endParaRPr kumimoji="1" lang="ja-JP" altLang="en-US" sz="1000" b="1"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6954213"/>
                  </a:ext>
                </a:extLst>
              </a:tr>
              <a:tr h="432000">
                <a:tc gridSpan="9">
                  <a:txBody>
                    <a:bodyPr/>
                    <a:lstStyle/>
                    <a:p>
                      <a:pPr marL="0" marR="0" lvl="0" indent="0" algn="l" defTabSz="457200" rtl="0" eaLnBrk="1" fontAlgn="auto" latinLnBrk="0" hangingPunct="1">
                        <a:lnSpc>
                          <a:spcPts val="1400"/>
                        </a:lnSpc>
                        <a:spcBef>
                          <a:spcPts val="0"/>
                        </a:spcBef>
                        <a:spcAft>
                          <a:spcPts val="0"/>
                        </a:spcAft>
                        <a:buClrTx/>
                        <a:buSzTx/>
                        <a:buFontTx/>
                        <a:buNone/>
                        <a:tabLst/>
                        <a:defRPr/>
                      </a:pPr>
                      <a:r>
                        <a:rPr kumimoji="1" lang="ja-JP" altLang="en-US" sz="1000" b="0" dirty="0">
                          <a:latin typeface="游ゴシック" panose="020B0400000000000000" pitchFamily="50" charset="-128"/>
                          <a:ea typeface="游ゴシック" panose="020B0400000000000000" pitchFamily="50" charset="-128"/>
                        </a:rPr>
                        <a:t>○事例の要旨</a:t>
                      </a:r>
                      <a:endParaRPr kumimoji="1" lang="en-US" altLang="ja-JP" sz="1000" b="0" dirty="0">
                        <a:latin typeface="游ゴシック" panose="020B0400000000000000" pitchFamily="50" charset="-128"/>
                        <a:ea typeface="游ゴシック" panose="020B0400000000000000" pitchFamily="50" charset="-128"/>
                      </a:endParaRPr>
                    </a:p>
                    <a:p>
                      <a:pPr marL="0" marR="0" lvl="0" indent="0" algn="l" defTabSz="457200" rtl="0" eaLnBrk="1" fontAlgn="auto" latinLnBrk="0" hangingPunct="1">
                        <a:lnSpc>
                          <a:spcPts val="1400"/>
                        </a:lnSpc>
                        <a:spcBef>
                          <a:spcPts val="0"/>
                        </a:spcBef>
                        <a:spcAft>
                          <a:spcPts val="0"/>
                        </a:spcAft>
                        <a:buClrTx/>
                        <a:buSzTx/>
                        <a:buFontTx/>
                        <a:buNone/>
                        <a:tabLst/>
                        <a:defRPr/>
                      </a:pPr>
                      <a:r>
                        <a:rPr kumimoji="1" lang="en-US" altLang="ja-JP" sz="1000" b="0" dirty="0">
                          <a:latin typeface="游ゴシック" panose="020B0400000000000000" pitchFamily="50" charset="-128"/>
                          <a:ea typeface="游ゴシック" panose="020B0400000000000000" pitchFamily="50" charset="-128"/>
                        </a:rPr>
                        <a:t>【</a:t>
                      </a:r>
                      <a:r>
                        <a:rPr kumimoji="1" lang="ja-JP" altLang="en-US" sz="1000" b="0" dirty="0">
                          <a:latin typeface="游ゴシック" panose="020B0400000000000000" pitchFamily="50" charset="-128"/>
                          <a:ea typeface="游ゴシック" panose="020B0400000000000000" pitchFamily="50" charset="-128"/>
                        </a:rPr>
                        <a:t>例</a:t>
                      </a:r>
                      <a:r>
                        <a:rPr kumimoji="1" lang="en-US" altLang="ja-JP" sz="1000" b="0" dirty="0">
                          <a:latin typeface="游ゴシック" panose="020B0400000000000000" pitchFamily="50" charset="-128"/>
                          <a:ea typeface="游ゴシック" panose="020B0400000000000000" pitchFamily="50" charset="-128"/>
                        </a:rPr>
                        <a:t>】</a:t>
                      </a:r>
                      <a:r>
                        <a:rPr kumimoji="1" lang="ja-JP" altLang="en-US" sz="1000" b="0" dirty="0">
                          <a:latin typeface="游ゴシック" panose="020B0400000000000000" pitchFamily="50" charset="-128"/>
                          <a:ea typeface="游ゴシック" panose="020B0400000000000000" pitchFamily="50" charset="-128"/>
                        </a:rPr>
                        <a:t>いつも挨拶をしても返事をしてくれない自閉症の</a:t>
                      </a:r>
                      <a:r>
                        <a:rPr kumimoji="1" lang="en-US" altLang="ja-JP" sz="1000" b="0" dirty="0">
                          <a:latin typeface="游ゴシック" panose="020B0400000000000000" pitchFamily="50" charset="-128"/>
                          <a:ea typeface="游ゴシック" panose="020B0400000000000000" pitchFamily="50" charset="-128"/>
                        </a:rPr>
                        <a:t>A </a:t>
                      </a:r>
                      <a:r>
                        <a:rPr kumimoji="1" lang="ja-JP" altLang="en-US" sz="1000" b="0" dirty="0">
                          <a:latin typeface="游ゴシック" panose="020B0400000000000000" pitchFamily="50" charset="-128"/>
                          <a:ea typeface="游ゴシック" panose="020B0400000000000000" pitchFamily="50" charset="-128"/>
                        </a:rPr>
                        <a:t>さんに対する朝の関わりの場面。</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200407"/>
                  </a:ext>
                </a:extLst>
              </a:tr>
              <a:tr h="288000">
                <a:tc gridSpan="2">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子ども（利用者）の言動</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gridSpan="3">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私の言動</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私が感じたり考えたりし</a:t>
                      </a:r>
                    </a:p>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たこと</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marL="0" marR="0" indent="0" algn="ctr" defTabSz="457200" rtl="0" eaLnBrk="1" fontAlgn="auto" latinLnBrk="0" hangingPunct="1">
                        <a:lnSpc>
                          <a:spcPts val="1400"/>
                        </a:lnSpc>
                        <a:spcBef>
                          <a:spcPts val="0"/>
                        </a:spcBef>
                        <a:spcAft>
                          <a:spcPts val="0"/>
                        </a:spcAft>
                        <a:buClrTx/>
                        <a:buSzTx/>
                        <a:buFontTx/>
                        <a:buNone/>
                        <a:tabLst/>
                        <a:defRPr/>
                      </a:pPr>
                      <a:r>
                        <a:rPr kumimoji="1" lang="ja-JP" altLang="en-US" sz="900" b="1" dirty="0">
                          <a:latin typeface="游ゴシック" panose="020B0400000000000000" pitchFamily="50" charset="-128"/>
                          <a:ea typeface="游ゴシック" panose="020B0400000000000000" pitchFamily="50" charset="-128"/>
                        </a:rPr>
                        <a:t>分析・考察</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90374711"/>
                  </a:ext>
                </a:extLst>
              </a:tr>
              <a:tr h="828000">
                <a:tc gridSpan="2">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900" b="0" dirty="0">
                          <a:latin typeface="游ゴシック" panose="020B0400000000000000" pitchFamily="50" charset="-128"/>
                          <a:ea typeface="游ゴシック" panose="020B0400000000000000" pitchFamily="50" charset="-128"/>
                        </a:rPr>
                        <a:t>② </a:t>
                      </a:r>
                      <a:r>
                        <a:rPr kumimoji="1" lang="en-US" altLang="ja-JP" sz="900" b="0" dirty="0">
                          <a:latin typeface="游ゴシック" panose="020B0400000000000000" pitchFamily="50" charset="-128"/>
                          <a:ea typeface="游ゴシック" panose="020B0400000000000000" pitchFamily="50" charset="-128"/>
                        </a:rPr>
                        <a:t>A</a:t>
                      </a:r>
                      <a:r>
                        <a:rPr kumimoji="1" lang="ja-JP" altLang="en-US" sz="900" b="0" dirty="0">
                          <a:latin typeface="游ゴシック" panose="020B0400000000000000" pitchFamily="50" charset="-128"/>
                          <a:ea typeface="游ゴシック" panose="020B0400000000000000" pitchFamily="50" charset="-128"/>
                        </a:rPr>
                        <a:t>さんは何も言わず私のことを注視している。</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900" b="0" dirty="0">
                          <a:latin typeface="游ゴシック" panose="020B0400000000000000" pitchFamily="50" charset="-128"/>
                          <a:ea typeface="游ゴシック" panose="020B0400000000000000" pitchFamily="50" charset="-128"/>
                        </a:rPr>
                        <a:t>① </a:t>
                      </a:r>
                      <a:r>
                        <a:rPr kumimoji="1" lang="en-US" altLang="ja-JP" sz="900" b="0" dirty="0">
                          <a:latin typeface="游ゴシック" panose="020B0400000000000000" pitchFamily="50" charset="-128"/>
                          <a:ea typeface="游ゴシック" panose="020B0400000000000000" pitchFamily="50" charset="-128"/>
                        </a:rPr>
                        <a:t>A</a:t>
                      </a:r>
                      <a:r>
                        <a:rPr kumimoji="1" lang="ja-JP" altLang="en-US" sz="900" b="0" dirty="0">
                          <a:latin typeface="游ゴシック" panose="020B0400000000000000" pitchFamily="50" charset="-128"/>
                          <a:ea typeface="游ゴシック" panose="020B0400000000000000" pitchFamily="50" charset="-128"/>
                        </a:rPr>
                        <a:t>さんの居室に入って「おはようございます」と挨拶する。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900" b="0" dirty="0">
                          <a:latin typeface="游ゴシック" panose="020B0400000000000000" pitchFamily="50" charset="-128"/>
                          <a:ea typeface="游ゴシック" panose="020B0400000000000000" pitchFamily="50" charset="-128"/>
                        </a:rPr>
                        <a:t>③ 目を逸らして，他の利用者の方へ挨拶に行った。</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900" b="0" dirty="0">
                          <a:latin typeface="游ゴシック" panose="020B0400000000000000" pitchFamily="50" charset="-128"/>
                          <a:ea typeface="游ゴシック" panose="020B0400000000000000" pitchFamily="50" charset="-128"/>
                        </a:rPr>
                        <a:t>① 気持ちよく挨拶している。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900" b="0" dirty="0">
                          <a:latin typeface="游ゴシック" panose="020B0400000000000000" pitchFamily="50" charset="-128"/>
                          <a:ea typeface="游ゴシック" panose="020B0400000000000000" pitchFamily="50" charset="-128"/>
                        </a:rPr>
                        <a:t>② 想定外の反応で戸惑っている。</a:t>
                      </a:r>
                    </a:p>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900" b="0" dirty="0">
                          <a:latin typeface="游ゴシック" panose="020B0400000000000000" pitchFamily="50" charset="-128"/>
                          <a:ea typeface="游ゴシック" panose="020B0400000000000000" pitchFamily="50" charset="-128"/>
                        </a:rPr>
                        <a:t>③ </a:t>
                      </a:r>
                      <a:r>
                        <a:rPr kumimoji="1" lang="en-US" altLang="ja-JP" sz="900" b="0" dirty="0">
                          <a:latin typeface="游ゴシック" panose="020B0400000000000000" pitchFamily="50" charset="-128"/>
                          <a:ea typeface="游ゴシック" panose="020B0400000000000000" pitchFamily="50" charset="-128"/>
                        </a:rPr>
                        <a:t>A</a:t>
                      </a:r>
                      <a:r>
                        <a:rPr kumimoji="1" lang="ja-JP" altLang="en-US" sz="900" b="0" dirty="0">
                          <a:latin typeface="游ゴシック" panose="020B0400000000000000" pitchFamily="50" charset="-128"/>
                          <a:ea typeface="游ゴシック" panose="020B0400000000000000" pitchFamily="50" charset="-128"/>
                        </a:rPr>
                        <a:t>さんの前から立ち去りたい。</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900" b="0" dirty="0">
                          <a:latin typeface="游ゴシック" panose="020B0400000000000000" pitchFamily="50" charset="-128"/>
                          <a:ea typeface="游ゴシック" panose="020B0400000000000000" pitchFamily="50" charset="-128"/>
                        </a:rPr>
                        <a:t>A</a:t>
                      </a:r>
                      <a:r>
                        <a:rPr kumimoji="1" lang="ja-JP" altLang="en-US" sz="900" b="0" dirty="0">
                          <a:latin typeface="游ゴシック" panose="020B0400000000000000" pitchFamily="50" charset="-128"/>
                          <a:ea typeface="游ゴシック" panose="020B0400000000000000" pitchFamily="50" charset="-128"/>
                        </a:rPr>
                        <a:t>さんの気持ちが理解できず不安を感じて，</a:t>
                      </a:r>
                      <a:r>
                        <a:rPr kumimoji="1" lang="en-US" altLang="ja-JP" sz="900" b="0" dirty="0">
                          <a:latin typeface="游ゴシック" panose="020B0400000000000000" pitchFamily="50" charset="-128"/>
                          <a:ea typeface="游ゴシック" panose="020B0400000000000000" pitchFamily="50" charset="-128"/>
                        </a:rPr>
                        <a:t>A</a:t>
                      </a:r>
                      <a:r>
                        <a:rPr kumimoji="1" lang="ja-JP" altLang="en-US" sz="900" b="0" dirty="0">
                          <a:latin typeface="游ゴシック" panose="020B0400000000000000" pitchFamily="50" charset="-128"/>
                          <a:ea typeface="游ゴシック" panose="020B0400000000000000" pitchFamily="50" charset="-128"/>
                        </a:rPr>
                        <a:t>さんとの関わりを避けている。</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3446832"/>
                  </a:ext>
                </a:extLst>
              </a:tr>
              <a:tr h="1116000">
                <a:tc gridSpan="2">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7262904"/>
                  </a:ext>
                </a:extLst>
              </a:tr>
              <a:tr h="720000">
                <a:tc gridSpan="9">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ja-JP" altLang="en-US" sz="900" b="0" dirty="0">
                          <a:latin typeface="游ゴシック" panose="020B0400000000000000" pitchFamily="50" charset="-128"/>
                          <a:ea typeface="游ゴシック" panose="020B0400000000000000" pitchFamily="50" charset="-128"/>
                        </a:rPr>
                        <a:t>私がこの場面で自己覚知したこと</a:t>
                      </a:r>
                    </a:p>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例</a:t>
                      </a:r>
                      <a:r>
                        <a:rPr kumimoji="1" lang="en-US" altLang="ja-JP" sz="900" b="0" dirty="0">
                          <a:latin typeface="游ゴシック" panose="020B0400000000000000" pitchFamily="50" charset="-128"/>
                          <a:ea typeface="游ゴシック" panose="020B0400000000000000" pitchFamily="50" charset="-128"/>
                        </a:rPr>
                        <a:t>】</a:t>
                      </a:r>
                      <a:r>
                        <a:rPr kumimoji="1" lang="ja-JP" altLang="en-US" sz="900" b="0" dirty="0">
                          <a:latin typeface="游ゴシック" panose="020B0400000000000000" pitchFamily="50" charset="-128"/>
                          <a:ea typeface="游ゴシック" panose="020B0400000000000000" pitchFamily="50" charset="-128"/>
                        </a:rPr>
                        <a:t>コミュニケーションが難しい利用者の方に対して，障害特性や気持ちを理解しようとせずに関わりを避けて活動する傾向があった。</a:t>
                      </a: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9348421"/>
                  </a:ext>
                </a:extLst>
              </a:tr>
              <a:tr h="612000">
                <a:tc gridSpan="9">
                  <a:txBody>
                    <a:bodyPr/>
                    <a:lstStyle/>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800" b="0" dirty="0">
                          <a:latin typeface="游ゴシック" panose="020B0400000000000000" pitchFamily="50" charset="-128"/>
                          <a:ea typeface="游ゴシック" panose="020B0400000000000000" pitchFamily="50" charset="-128"/>
                        </a:rPr>
                        <a:t>※</a:t>
                      </a:r>
                      <a:r>
                        <a:rPr kumimoji="1" lang="ja-JP" altLang="en-US" sz="800" b="0" dirty="0">
                          <a:latin typeface="游ゴシック" panose="020B0400000000000000" pitchFamily="50" charset="-128"/>
                          <a:ea typeface="游ゴシック" panose="020B0400000000000000" pitchFamily="50" charset="-128"/>
                        </a:rPr>
                        <a:t>「子ども（利用者）の行動」「私の言動」では，一連の流れが理解できるように，言動に対して文頭に①②③</a:t>
                      </a:r>
                      <a:r>
                        <a:rPr kumimoji="1" lang="en-US" altLang="ja-JP" sz="800" b="0" dirty="0">
                          <a:latin typeface="游ゴシック" panose="020B0400000000000000" pitchFamily="50" charset="-128"/>
                          <a:ea typeface="游ゴシック" panose="020B0400000000000000" pitchFamily="50" charset="-128"/>
                        </a:rPr>
                        <a:t>…</a:t>
                      </a:r>
                      <a:r>
                        <a:rPr kumimoji="1" lang="ja-JP" altLang="en-US" sz="800" b="0" dirty="0">
                          <a:latin typeface="游ゴシック" panose="020B0400000000000000" pitchFamily="50" charset="-128"/>
                          <a:ea typeface="游ゴシック" panose="020B0400000000000000" pitchFamily="50" charset="-128"/>
                        </a:rPr>
                        <a:t>のように時系列でナンバリングして記載する。</a:t>
                      </a:r>
                    </a:p>
                    <a:p>
                      <a:pPr marL="0" marR="0" indent="0" algn="l" defTabSz="457200" rtl="0" eaLnBrk="1" fontAlgn="auto" latinLnBrk="0" hangingPunct="1">
                        <a:lnSpc>
                          <a:spcPts val="1400"/>
                        </a:lnSpc>
                        <a:spcBef>
                          <a:spcPts val="0"/>
                        </a:spcBef>
                        <a:spcAft>
                          <a:spcPts val="0"/>
                        </a:spcAft>
                        <a:buClrTx/>
                        <a:buSzTx/>
                        <a:buFontTx/>
                        <a:buNone/>
                        <a:tabLst/>
                        <a:defRPr/>
                      </a:pPr>
                      <a:r>
                        <a:rPr kumimoji="1" lang="en-US" altLang="ja-JP" sz="800" b="0" dirty="0">
                          <a:latin typeface="游ゴシック" panose="020B0400000000000000" pitchFamily="50" charset="-128"/>
                          <a:ea typeface="游ゴシック" panose="020B0400000000000000" pitchFamily="50" charset="-128"/>
                        </a:rPr>
                        <a:t>※※</a:t>
                      </a:r>
                      <a:r>
                        <a:rPr kumimoji="1" lang="ja-JP" altLang="en-US" sz="800" b="0" dirty="0">
                          <a:latin typeface="游ゴシック" panose="020B0400000000000000" pitchFamily="50" charset="-128"/>
                          <a:ea typeface="游ゴシック" panose="020B0400000000000000" pitchFamily="50" charset="-128"/>
                        </a:rPr>
                        <a:t>「私が感じたり考えたりしたこと」は，「子ども（利用者）の言動」「私の言動」で記載した言動と，そのナンバリングに対応させて記入する。</a:t>
                      </a:r>
                    </a:p>
                  </a:txBody>
                  <a:tcPr marL="89889" marR="89889" marT="44945" marB="44945">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marL="0" marR="0" indent="0" algn="l" defTabSz="457200" rtl="0" eaLnBrk="1" fontAlgn="auto" latinLnBrk="0" hangingPunct="1">
                        <a:lnSpc>
                          <a:spcPts val="1400"/>
                        </a:lnSpc>
                        <a:spcBef>
                          <a:spcPts val="0"/>
                        </a:spcBef>
                        <a:spcAft>
                          <a:spcPts val="0"/>
                        </a:spcAft>
                        <a:buClrTx/>
                        <a:buSzTx/>
                        <a:buFontTx/>
                        <a:buNone/>
                        <a:tabLst/>
                        <a:defRPr/>
                      </a:pPr>
                      <a:endParaRPr kumimoji="1" lang="ja-JP" altLang="en-US" sz="900" b="0" dirty="0">
                        <a:latin typeface="游ゴシック" panose="020B0400000000000000" pitchFamily="50" charset="-128"/>
                        <a:ea typeface="游ゴシック" panose="020B04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25614728"/>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41649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2334214298"/>
      </p:ext>
    </p:extLst>
  </p:cSld>
  <p:clrMapOvr>
    <a:masterClrMapping/>
  </p:clrMapOvr>
</p:sld>
</file>

<file path=ppt/theme/theme1.xml><?xml version="1.0" encoding="utf-8"?>
<a:theme xmlns:a="http://schemas.openxmlformats.org/drawingml/2006/main" name="Office テーマ">
  <a:themeElements>
    <a:clrScheme name="キュート">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438</TotalTime>
  <Words>4318</Words>
  <Application>Microsoft Office PowerPoint</Application>
  <PresentationFormat>A4 210 x 297 mm</PresentationFormat>
  <Paragraphs>443</Paragraphs>
  <Slides>13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游ゴシック</vt:lpstr>
      <vt:lpstr>游ゴシック Medium</vt:lpstr>
      <vt:lpstr>游明朝</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同文書院</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保育所実習研究Aワークシート</dc:title>
  <dc:creator>同文書院 同文書院</dc:creator>
  <cp:lastModifiedBy>shimizu</cp:lastModifiedBy>
  <cp:revision>102</cp:revision>
  <cp:lastPrinted>2020-08-20T08:33:02Z</cp:lastPrinted>
  <dcterms:created xsi:type="dcterms:W3CDTF">2020-07-31T02:16:04Z</dcterms:created>
  <dcterms:modified xsi:type="dcterms:W3CDTF">2020-08-21T07:14:34Z</dcterms:modified>
</cp:coreProperties>
</file>