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  <p:sldId id="259" r:id="rId3"/>
    <p:sldId id="260" r:id="rId4"/>
    <p:sldId id="261" r:id="rId5"/>
    <p:sldId id="264" r:id="rId6"/>
    <p:sldId id="262" r:id="rId7"/>
    <p:sldId id="263" r:id="rId8"/>
  </p:sldIdLst>
  <p:sldSz cx="6858000" cy="9906000" type="A4"/>
  <p:notesSz cx="6807200" cy="9939338"/>
  <p:defaultTextStyle>
    <a:defPPr>
      <a:defRPr lang="ja-JP"/>
    </a:defPPr>
    <a:lvl1pPr marL="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A111915-BE36-4E01-A7E5-04B1672EAD32}" styleName="淡色 2 - アクセント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BDBED569-4797-4DF1-A0F4-6AAB3CD982D8}" styleName="淡色 3 - アクセント 5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68D230F3-CF80-4859-8CE7-A43EE81993B5}" styleName="淡色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12C8C85-51F0-491E-9774-3900AFEF0FD7}" styleName="淡色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E8B1032C-EA38-4F05-BA0D-38AFFFC7BED3}" styleName="淡色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D7AC3CCA-C797-4891-BE02-D94E43425B78}" styleName="中間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B301B821-A1FF-4177-AEE7-76D212191A09}" styleName="中間 1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6E25E649-3F16-4E02-A733-19D2CDBF48F0}" styleName="中間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中間 1 - アクセント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69CF1AB2-1976-4502-BF36-3FF5EA218861}" styleName="中間 4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5940675A-B579-460E-94D1-54222C63F5DA}" styleName="スタイルなし/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9" autoAdjust="0"/>
    <p:restoredTop sz="96049" autoAdjust="0"/>
  </p:normalViewPr>
  <p:slideViewPr>
    <p:cSldViewPr snapToObjects="1">
      <p:cViewPr>
        <p:scale>
          <a:sx n="100" d="100"/>
          <a:sy n="100" d="100"/>
        </p:scale>
        <p:origin x="1818" y="-215"/>
      </p:cViewPr>
      <p:guideLst>
        <p:guide orient="horz" pos="312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3"/>
            <a:ext cx="5829300" cy="2123369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/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529697"/>
            <a:ext cx="1157288" cy="1126807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57176" y="529697"/>
            <a:ext cx="3357563" cy="1126807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 ヘッダ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6365522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4198587"/>
            <a:ext cx="5829300" cy="216693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7176" y="3081867"/>
            <a:ext cx="2257425" cy="871590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28901" y="3081867"/>
            <a:ext cx="2257425" cy="871590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70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70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1" y="394406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8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1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と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934201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752823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311402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C24FA8-B2C8-6746-BF6C-690D00EFA558}" type="datetimeFigureOut">
              <a:rPr lang="ja-JP" altLang="en-US" smtClean="0"/>
              <a:pPr/>
              <a:t>2020/8/21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9181396"/>
            <a:ext cx="21717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9181396"/>
            <a:ext cx="1600200" cy="527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79F76A-8078-5940-A2E3-B765C557C0A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/>
        </p:nvSpPr>
        <p:spPr>
          <a:xfrm>
            <a:off x="333126" y="9016544"/>
            <a:ext cx="39145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" dirty="0"/>
              <a:t>　　　</a:t>
            </a:r>
            <a:endParaRPr lang="en-US" altLang="ja-JP" sz="800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9E53520B-6DE9-4AB6-A18C-C95E7FA6B79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27074005"/>
              </p:ext>
            </p:extLst>
          </p:nvPr>
        </p:nvGraphicFramePr>
        <p:xfrm>
          <a:off x="548680" y="524218"/>
          <a:ext cx="6155983" cy="8980825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32048">
                  <a:extLst>
                    <a:ext uri="{9D8B030D-6E8A-4147-A177-3AD203B41FA5}">
                      <a16:colId xmlns:a16="http://schemas.microsoft.com/office/drawing/2014/main" val="2445240699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3353858570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803404733"/>
                    </a:ext>
                  </a:extLst>
                </a:gridCol>
                <a:gridCol w="1800200">
                  <a:extLst>
                    <a:ext uri="{9D8B030D-6E8A-4147-A177-3AD203B41FA5}">
                      <a16:colId xmlns:a16="http://schemas.microsoft.com/office/drawing/2014/main" val="3527769173"/>
                    </a:ext>
                  </a:extLst>
                </a:gridCol>
                <a:gridCol w="513442">
                  <a:extLst>
                    <a:ext uri="{9D8B030D-6E8A-4147-A177-3AD203B41FA5}">
                      <a16:colId xmlns:a16="http://schemas.microsoft.com/office/drawing/2014/main" val="895968025"/>
                    </a:ext>
                  </a:extLst>
                </a:gridCol>
                <a:gridCol w="1970133">
                  <a:extLst>
                    <a:ext uri="{9D8B030D-6E8A-4147-A177-3AD203B41FA5}">
                      <a16:colId xmlns:a16="http://schemas.microsoft.com/office/drawing/2014/main" val="3923534555"/>
                    </a:ext>
                  </a:extLst>
                </a:gridCol>
              </a:tblGrid>
              <a:tr h="126800">
                <a:tc rowSpan="2" gridSpan="5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Homework Sheet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（</a:t>
                      </a: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Lesson No.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）</a:t>
                      </a:r>
                    </a:p>
                  </a:txBody>
                  <a:tcPr marL="78046" marR="78046" marT="39023" marB="3902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チェック担当者サイン</a:t>
                      </a: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03265135"/>
                  </a:ext>
                </a:extLst>
              </a:tr>
              <a:tr h="263767"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210827141"/>
                  </a:ext>
                </a:extLst>
              </a:tr>
              <a:tr h="562258"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学籍番号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氏　名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　印</a:t>
                      </a: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提出締切日と提出先</a:t>
                      </a:r>
                    </a:p>
                  </a:txBody>
                  <a:tcPr marL="72000" marR="36000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月　　　日　　曜日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：　　　　までに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へ提出</a:t>
                      </a: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61364887"/>
                  </a:ext>
                </a:extLst>
              </a:tr>
              <a:tr h="1008000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課題内容</a:t>
                      </a:r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73841"/>
                  </a:ext>
                </a:extLst>
              </a:tr>
              <a:tr h="7020000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9832084"/>
                  </a:ext>
                </a:extLst>
              </a:tr>
            </a:tbl>
          </a:graphicData>
        </a:graphic>
      </p:graphicFrame>
      <p:sp>
        <p:nvSpPr>
          <p:cNvPr id="5" name="二等辺三角形 4">
            <a:extLst>
              <a:ext uri="{FF2B5EF4-FFF2-40B4-BE49-F238E27FC236}">
                <a16:creationId xmlns:a16="http://schemas.microsoft.com/office/drawing/2014/main" id="{C0118DBE-B054-4CD6-837F-71AC49105937}"/>
              </a:ext>
            </a:extLst>
          </p:cNvPr>
          <p:cNvSpPr/>
          <p:nvPr/>
        </p:nvSpPr>
        <p:spPr>
          <a:xfrm rot="16200000">
            <a:off x="26640" y="4988654"/>
            <a:ext cx="108000" cy="72000"/>
          </a:xfrm>
          <a:prstGeom prst="triangle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5FF12B5-B991-485B-B7F0-E353338D749E}"/>
              </a:ext>
            </a:extLst>
          </p:cNvPr>
          <p:cNvSpPr txBox="1"/>
          <p:nvPr/>
        </p:nvSpPr>
        <p:spPr>
          <a:xfrm>
            <a:off x="5445224" y="416496"/>
            <a:ext cx="1259439" cy="10772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kumimoji="1" lang="en-US" altLang="ja-JP" sz="7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A.N.H 2020〈Ver.1.1〉</a:t>
            </a:r>
            <a:endParaRPr kumimoji="1" lang="ja-JP" altLang="en-US" sz="700" dirty="0">
              <a:latin typeface="游ゴシック Medium" panose="020B0500000000000000" pitchFamily="50" charset="-128"/>
              <a:ea typeface="游ゴシック Medium" panose="020B05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9986842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/>
        </p:nvSpPr>
        <p:spPr>
          <a:xfrm>
            <a:off x="333126" y="9016544"/>
            <a:ext cx="39145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" dirty="0"/>
              <a:t>　　　</a:t>
            </a:r>
            <a:endParaRPr lang="en-US" altLang="ja-JP" sz="800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9E53520B-6DE9-4AB6-A18C-C95E7FA6B79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5029709"/>
              </p:ext>
            </p:extLst>
          </p:nvPr>
        </p:nvGraphicFramePr>
        <p:xfrm>
          <a:off x="548680" y="524218"/>
          <a:ext cx="6155983" cy="871247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32048">
                  <a:extLst>
                    <a:ext uri="{9D8B030D-6E8A-4147-A177-3AD203B41FA5}">
                      <a16:colId xmlns:a16="http://schemas.microsoft.com/office/drawing/2014/main" val="2445240699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3353858570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803404733"/>
                    </a:ext>
                  </a:extLst>
                </a:gridCol>
                <a:gridCol w="1800200">
                  <a:extLst>
                    <a:ext uri="{9D8B030D-6E8A-4147-A177-3AD203B41FA5}">
                      <a16:colId xmlns:a16="http://schemas.microsoft.com/office/drawing/2014/main" val="3527769173"/>
                    </a:ext>
                  </a:extLst>
                </a:gridCol>
                <a:gridCol w="513442">
                  <a:extLst>
                    <a:ext uri="{9D8B030D-6E8A-4147-A177-3AD203B41FA5}">
                      <a16:colId xmlns:a16="http://schemas.microsoft.com/office/drawing/2014/main" val="895968025"/>
                    </a:ext>
                  </a:extLst>
                </a:gridCol>
                <a:gridCol w="1970133">
                  <a:extLst>
                    <a:ext uri="{9D8B030D-6E8A-4147-A177-3AD203B41FA5}">
                      <a16:colId xmlns:a16="http://schemas.microsoft.com/office/drawing/2014/main" val="3923534555"/>
                    </a:ext>
                  </a:extLst>
                </a:gridCol>
              </a:tblGrid>
              <a:tr h="126800">
                <a:tc rowSpan="2" gridSpan="5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Homework Sheet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（</a:t>
                      </a: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Lesson No.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８）</a:t>
                      </a:r>
                    </a:p>
                  </a:txBody>
                  <a:tcPr marL="78046" marR="78046" marT="39023" marB="3902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チェック担当者サイン</a:t>
                      </a: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03265135"/>
                  </a:ext>
                </a:extLst>
              </a:tr>
              <a:tr h="263767"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210827141"/>
                  </a:ext>
                </a:extLst>
              </a:tr>
              <a:tr h="562258"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学籍番号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氏　名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　印</a:t>
                      </a: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提出締切日と提出先</a:t>
                      </a:r>
                    </a:p>
                  </a:txBody>
                  <a:tcPr marL="72000" marR="36000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月　　　日　　曜日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：　　　　までに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へ提出</a:t>
                      </a: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61364887"/>
                  </a:ext>
                </a:extLst>
              </a:tr>
              <a:tr h="739653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課題内容：指導案を作成してみましょう</a:t>
                      </a:r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73841"/>
                  </a:ext>
                </a:extLst>
              </a:tr>
              <a:tr h="7020000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9832084"/>
                  </a:ext>
                </a:extLst>
              </a:tr>
            </a:tbl>
          </a:graphicData>
        </a:graphic>
      </p:graphicFrame>
      <p:sp>
        <p:nvSpPr>
          <p:cNvPr id="5" name="二等辺三角形 4">
            <a:extLst>
              <a:ext uri="{FF2B5EF4-FFF2-40B4-BE49-F238E27FC236}">
                <a16:creationId xmlns:a16="http://schemas.microsoft.com/office/drawing/2014/main" id="{C0118DBE-B054-4CD6-837F-71AC49105937}"/>
              </a:ext>
            </a:extLst>
          </p:cNvPr>
          <p:cNvSpPr/>
          <p:nvPr/>
        </p:nvSpPr>
        <p:spPr>
          <a:xfrm rot="16200000">
            <a:off x="26640" y="4988654"/>
            <a:ext cx="108000" cy="72000"/>
          </a:xfrm>
          <a:prstGeom prst="triangle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5FF12B5-B991-485B-B7F0-E353338D749E}"/>
              </a:ext>
            </a:extLst>
          </p:cNvPr>
          <p:cNvSpPr txBox="1"/>
          <p:nvPr/>
        </p:nvSpPr>
        <p:spPr>
          <a:xfrm>
            <a:off x="5445224" y="416496"/>
            <a:ext cx="1259439" cy="10772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kumimoji="1" lang="en-US" altLang="ja-JP" sz="7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A.N.H 2020〈Ver.1.1〉</a:t>
            </a:r>
            <a:endParaRPr kumimoji="1" lang="ja-JP" altLang="en-US" sz="700" dirty="0">
              <a:latin typeface="游ゴシック Medium" panose="020B0500000000000000" pitchFamily="50" charset="-128"/>
              <a:ea typeface="游ゴシック Medium" panose="020B0500000000000000" pitchFamily="50" charset="-128"/>
            </a:endParaRPr>
          </a:p>
        </p:txBody>
      </p:sp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A9B51D82-F612-49E3-8E66-57B9BAC02DC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394877"/>
              </p:ext>
            </p:extLst>
          </p:nvPr>
        </p:nvGraphicFramePr>
        <p:xfrm>
          <a:off x="548680" y="2216696"/>
          <a:ext cx="6155983" cy="701999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6409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8804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4014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570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70269">
                  <a:extLst>
                    <a:ext uri="{9D8B030D-6E8A-4147-A177-3AD203B41FA5}">
                      <a16:colId xmlns:a16="http://schemas.microsoft.com/office/drawing/2014/main" val="2075922066"/>
                    </a:ext>
                  </a:extLst>
                </a:gridCol>
                <a:gridCol w="41623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286339">
                  <a:extLst>
                    <a:ext uri="{9D8B030D-6E8A-4147-A177-3AD203B41FA5}">
                      <a16:colId xmlns:a16="http://schemas.microsoft.com/office/drawing/2014/main" val="4211089998"/>
                    </a:ext>
                  </a:extLst>
                </a:gridCol>
                <a:gridCol w="70257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02574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304477">
                <a:tc gridSpan="2">
                  <a:txBody>
                    <a:bodyPr/>
                    <a:lstStyle/>
                    <a:p>
                      <a:pPr algn="dist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日　時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月　　　　　日　　　　　曜日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70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実習生氏名</a:t>
                      </a:r>
                      <a:endParaRPr kumimoji="1" lang="ja-JP" altLang="en-US"/>
                    </a:p>
                  </a:txBody>
                  <a:tcPr marL="81162" marR="81162" marT="40580" marB="4058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4"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1294">
                <a:tc rowSpan="2" gridSpan="2">
                  <a:txBody>
                    <a:bodyPr/>
                    <a:lstStyle/>
                    <a:p>
                      <a:pPr algn="dist"/>
                      <a:r>
                        <a:rPr kumimoji="1" lang="ja-JP" altLang="en-US" sz="700" spc="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対　象　児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gridSpan="2">
                  <a:txBody>
                    <a:bodyPr/>
                    <a:lstStyle/>
                    <a:p>
                      <a:pPr algn="l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歳</a:t>
                      </a:r>
                      <a:r>
                        <a:rPr kumimoji="1" lang="en-US" altLang="ja-JP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 </a:t>
                      </a:r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児　　　　　　　　　クラス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乳 幼 児 数</a:t>
                      </a:r>
                      <a:endParaRPr kumimoji="1" lang="ja-JP" altLang="en-US" dirty="0"/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男</a:t>
                      </a:r>
                    </a:p>
                  </a:txBody>
                  <a:tcPr marL="81162" marR="81162" marT="40580" marB="4058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1162" marR="81162" marT="40580" marB="4058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女</a:t>
                      </a:r>
                    </a:p>
                  </a:txBody>
                  <a:tcPr marL="81162" marR="81162" marT="40580" marB="4058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計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05635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kumimoji="1" lang="ja-JP" altLang="en-US" sz="70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1162" marR="81162" marT="40580" marB="4058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70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1162" marR="81162" marT="40580" marB="4058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1162" marR="81162" marT="40580" marB="4058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66364">
                <a:tc rowSpan="2" gridSpan="4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子どもの姿</a:t>
                      </a: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pPr algn="dist"/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ねらい</a:t>
                      </a: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66364">
                <a:tc gridSpan="4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内容</a:t>
                      </a: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37947949"/>
                  </a:ext>
                </a:extLst>
              </a:tr>
              <a:tr h="21499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時　　間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環境の構成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予想される子どもの活動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70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保育者（実習生）の援助と配慮</a:t>
                      </a: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保育者（実習生）の援助と配慮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750870"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1162" marR="81162" marT="40580" marB="4058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 gridSpan="3"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8" name="TextBox 16">
            <a:extLst>
              <a:ext uri="{FF2B5EF4-FFF2-40B4-BE49-F238E27FC236}">
                <a16:creationId xmlns:a16="http://schemas.microsoft.com/office/drawing/2014/main" id="{99415903-53A8-4B37-96BA-AA75E86DBC15}"/>
              </a:ext>
            </a:extLst>
          </p:cNvPr>
          <p:cNvSpPr txBox="1"/>
          <p:nvPr/>
        </p:nvSpPr>
        <p:spPr>
          <a:xfrm>
            <a:off x="472480" y="4534053"/>
            <a:ext cx="152400" cy="47089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</p:txBody>
      </p:sp>
    </p:spTree>
    <p:extLst>
      <p:ext uri="{BB962C8B-B14F-4D97-AF65-F5344CB8AC3E}">
        <p14:creationId xmlns:p14="http://schemas.microsoft.com/office/powerpoint/2010/main" val="32098952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/>
        </p:nvSpPr>
        <p:spPr>
          <a:xfrm>
            <a:off x="333126" y="9016544"/>
            <a:ext cx="39145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" dirty="0"/>
              <a:t>　　　</a:t>
            </a:r>
            <a:endParaRPr lang="en-US" altLang="ja-JP" sz="800" dirty="0"/>
          </a:p>
        </p:txBody>
      </p:sp>
      <p:sp>
        <p:nvSpPr>
          <p:cNvPr id="5" name="二等辺三角形 4">
            <a:extLst>
              <a:ext uri="{FF2B5EF4-FFF2-40B4-BE49-F238E27FC236}">
                <a16:creationId xmlns:a16="http://schemas.microsoft.com/office/drawing/2014/main" id="{C0118DBE-B054-4CD6-837F-71AC49105937}"/>
              </a:ext>
            </a:extLst>
          </p:cNvPr>
          <p:cNvSpPr/>
          <p:nvPr/>
        </p:nvSpPr>
        <p:spPr>
          <a:xfrm rot="16200000">
            <a:off x="26640" y="4988654"/>
            <a:ext cx="108000" cy="72000"/>
          </a:xfrm>
          <a:prstGeom prst="triangle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5FF12B5-B991-485B-B7F0-E353338D749E}"/>
              </a:ext>
            </a:extLst>
          </p:cNvPr>
          <p:cNvSpPr txBox="1"/>
          <p:nvPr/>
        </p:nvSpPr>
        <p:spPr>
          <a:xfrm>
            <a:off x="5445224" y="416496"/>
            <a:ext cx="1259439" cy="10772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kumimoji="1" lang="en-US" altLang="ja-JP" sz="7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A.N.H 2020〈Ver.1.1〉</a:t>
            </a:r>
            <a:endParaRPr kumimoji="1" lang="ja-JP" altLang="en-US" sz="700" dirty="0">
              <a:latin typeface="游ゴシック Medium" panose="020B0500000000000000" pitchFamily="50" charset="-128"/>
              <a:ea typeface="游ゴシック Medium" panose="020B0500000000000000" pitchFamily="50" charset="-128"/>
            </a:endParaRPr>
          </a:p>
        </p:txBody>
      </p:sp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A9B51D82-F612-49E3-8E66-57B9BAC02DC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81261059"/>
              </p:ext>
            </p:extLst>
          </p:nvPr>
        </p:nvGraphicFramePr>
        <p:xfrm>
          <a:off x="548680" y="560512"/>
          <a:ext cx="6155983" cy="8784976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6409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728192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7220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691487">
                  <a:extLst>
                    <a:ext uri="{9D8B030D-6E8A-4147-A177-3AD203B41FA5}">
                      <a16:colId xmlns:a16="http://schemas.microsoft.com/office/drawing/2014/main" val="4211089998"/>
                    </a:ext>
                  </a:extLst>
                </a:gridCol>
              </a:tblGrid>
              <a:tr h="38034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時　　間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環境の構成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予想される子どもの活動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保育者（実習生）の援助と配慮</a:t>
                      </a:r>
                    </a:p>
                  </a:txBody>
                  <a:tcPr marL="87062" marR="87062" marT="43531" marB="4353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8404634"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1162" marR="81162" marT="40580" marB="40580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7062" marR="87062" marT="43531" marB="43531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8" name="TextBox 16">
            <a:extLst>
              <a:ext uri="{FF2B5EF4-FFF2-40B4-BE49-F238E27FC236}">
                <a16:creationId xmlns:a16="http://schemas.microsoft.com/office/drawing/2014/main" id="{99415903-53A8-4B37-96BA-AA75E86DBC15}"/>
              </a:ext>
            </a:extLst>
          </p:cNvPr>
          <p:cNvSpPr txBox="1"/>
          <p:nvPr/>
        </p:nvSpPr>
        <p:spPr>
          <a:xfrm>
            <a:off x="472480" y="1064568"/>
            <a:ext cx="152400" cy="82868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  <a:p>
            <a:endParaRPr lang="en-US" altLang="ja-JP" sz="750" b="1" dirty="0"/>
          </a:p>
          <a:p>
            <a:r>
              <a:rPr lang="ja-JP" altLang="en-US" sz="750" b="1" dirty="0"/>
              <a:t>・</a:t>
            </a:r>
            <a:endParaRPr lang="en-US" altLang="ja-JP" sz="750" b="1" dirty="0"/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34BF062-F13F-471B-8DAE-64342C577E48}"/>
              </a:ext>
            </a:extLst>
          </p:cNvPr>
          <p:cNvSpPr/>
          <p:nvPr/>
        </p:nvSpPr>
        <p:spPr>
          <a:xfrm>
            <a:off x="468110" y="272480"/>
            <a:ext cx="5400599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ja-JP" sz="14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Homework Sheet</a:t>
            </a:r>
            <a:r>
              <a:rPr lang="ja-JP" altLang="en-US" sz="14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　（</a:t>
            </a:r>
            <a:r>
              <a:rPr lang="en-US" altLang="ja-JP" sz="14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Lesson No.</a:t>
            </a:r>
            <a:r>
              <a:rPr lang="ja-JP" altLang="en-US" sz="14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８）続き</a:t>
            </a:r>
          </a:p>
        </p:txBody>
      </p:sp>
    </p:spTree>
    <p:extLst>
      <p:ext uri="{BB962C8B-B14F-4D97-AF65-F5344CB8AC3E}">
        <p14:creationId xmlns:p14="http://schemas.microsoft.com/office/powerpoint/2010/main" val="29071328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/>
        </p:nvSpPr>
        <p:spPr>
          <a:xfrm>
            <a:off x="333126" y="9016544"/>
            <a:ext cx="39145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" dirty="0"/>
              <a:t>　　　</a:t>
            </a:r>
            <a:endParaRPr lang="en-US" altLang="ja-JP" sz="800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9E53520B-6DE9-4AB6-A18C-C95E7FA6B79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57465920"/>
              </p:ext>
            </p:extLst>
          </p:nvPr>
        </p:nvGraphicFramePr>
        <p:xfrm>
          <a:off x="548680" y="524218"/>
          <a:ext cx="6155983" cy="878507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32048">
                  <a:extLst>
                    <a:ext uri="{9D8B030D-6E8A-4147-A177-3AD203B41FA5}">
                      <a16:colId xmlns:a16="http://schemas.microsoft.com/office/drawing/2014/main" val="2445240699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3353858570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803404733"/>
                    </a:ext>
                  </a:extLst>
                </a:gridCol>
                <a:gridCol w="1800200">
                  <a:extLst>
                    <a:ext uri="{9D8B030D-6E8A-4147-A177-3AD203B41FA5}">
                      <a16:colId xmlns:a16="http://schemas.microsoft.com/office/drawing/2014/main" val="3527769173"/>
                    </a:ext>
                  </a:extLst>
                </a:gridCol>
                <a:gridCol w="513442">
                  <a:extLst>
                    <a:ext uri="{9D8B030D-6E8A-4147-A177-3AD203B41FA5}">
                      <a16:colId xmlns:a16="http://schemas.microsoft.com/office/drawing/2014/main" val="895968025"/>
                    </a:ext>
                  </a:extLst>
                </a:gridCol>
                <a:gridCol w="1970133">
                  <a:extLst>
                    <a:ext uri="{9D8B030D-6E8A-4147-A177-3AD203B41FA5}">
                      <a16:colId xmlns:a16="http://schemas.microsoft.com/office/drawing/2014/main" val="3923534555"/>
                    </a:ext>
                  </a:extLst>
                </a:gridCol>
              </a:tblGrid>
              <a:tr h="117466">
                <a:tc rowSpan="2" gridSpan="5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Homework Sheet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（</a:t>
                      </a: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Lesson No.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９</a:t>
                      </a: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-1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）</a:t>
                      </a:r>
                    </a:p>
                  </a:txBody>
                  <a:tcPr marL="78046" marR="78046" marT="39023" marB="3902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チェック担当者サイン</a:t>
                      </a: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03265135"/>
                  </a:ext>
                </a:extLst>
              </a:tr>
              <a:tr h="244350"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210827141"/>
                  </a:ext>
                </a:extLst>
              </a:tr>
              <a:tr h="520867"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学籍番号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氏　名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　印</a:t>
                      </a: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提出締切日と提出先</a:t>
                      </a:r>
                    </a:p>
                  </a:txBody>
                  <a:tcPr marL="72000" marR="36000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月　　　日　　曜日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：　　　　までに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へ提出</a:t>
                      </a: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61364887"/>
                  </a:ext>
                </a:extLst>
              </a:tr>
              <a:tr h="685203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課題内容：今度予定している実習の課題を考え、書いてみましょう。</a:t>
                      </a:r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73841"/>
                  </a:ext>
                </a:extLst>
              </a:tr>
              <a:tr h="2404648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Step1</a:t>
                      </a:r>
                      <a:r>
                        <a:rPr kumimoji="1" lang="ja-JP" altLang="en-US" sz="8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．</a:t>
                      </a: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実習で学びたいことを箇条書きで挙げてみましょう。書き出したことを仲間と共有しましょう。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以下の点を踏まえて考えます。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</a:t>
                      </a:r>
                      <a:r>
                        <a:rPr kumimoji="1" lang="en-US" altLang="ja-JP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Point 1 </a:t>
                      </a: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自分が行う実習の段階と内容を理解する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</a:t>
                      </a:r>
                      <a:r>
                        <a:rPr kumimoji="1" lang="en-US" altLang="ja-JP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Point 2 </a:t>
                      </a: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これまでの授業等での学びから自分の関心を整理する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</a:t>
                      </a:r>
                      <a:r>
                        <a:rPr kumimoji="1" lang="en-US" altLang="ja-JP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Point 3 </a:t>
                      </a: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実習施設の概要を理解する，を踏まえて考えます。</a:t>
                      </a: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9832084"/>
                  </a:ext>
                </a:extLst>
              </a:tr>
              <a:tr h="3096344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Step 2</a:t>
                      </a:r>
                      <a:r>
                        <a:rPr kumimoji="1" lang="ja-JP" altLang="en-US" sz="8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．</a:t>
                      </a:r>
                      <a:r>
                        <a:rPr kumimoji="1" lang="en-US" altLang="ja-JP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Step 1 </a:t>
                      </a: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で挙げた学びたいことを以下の表に（大項目と小項目）に整理し，具体化しましょう。</a:t>
                      </a:r>
                      <a:endParaRPr kumimoji="1" lang="en-US" altLang="ja-JP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（次シートで日にち別に自己課題を記してもよい）</a:t>
                      </a: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16861192"/>
                  </a:ext>
                </a:extLst>
              </a:tr>
              <a:tr h="1692000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8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Step 3</a:t>
                      </a:r>
                      <a:r>
                        <a:rPr kumimoji="1" lang="ja-JP" altLang="en-US" sz="8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．</a:t>
                      </a:r>
                      <a:r>
                        <a:rPr kumimoji="1" lang="en-US" altLang="ja-JP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Step 2 </a:t>
                      </a: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で具体的になった学びたいことを整理し，順序立てて文章にましょう。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レポート用紙に実習課題をまとめます。</a:t>
                      </a: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49259177"/>
                  </a:ext>
                </a:extLst>
              </a:tr>
            </a:tbl>
          </a:graphicData>
        </a:graphic>
      </p:graphicFrame>
      <p:sp>
        <p:nvSpPr>
          <p:cNvPr id="5" name="二等辺三角形 4">
            <a:extLst>
              <a:ext uri="{FF2B5EF4-FFF2-40B4-BE49-F238E27FC236}">
                <a16:creationId xmlns:a16="http://schemas.microsoft.com/office/drawing/2014/main" id="{C0118DBE-B054-4CD6-837F-71AC49105937}"/>
              </a:ext>
            </a:extLst>
          </p:cNvPr>
          <p:cNvSpPr/>
          <p:nvPr/>
        </p:nvSpPr>
        <p:spPr>
          <a:xfrm rot="16200000">
            <a:off x="26640" y="4988654"/>
            <a:ext cx="108000" cy="72000"/>
          </a:xfrm>
          <a:prstGeom prst="triangle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5FF12B5-B991-485B-B7F0-E353338D749E}"/>
              </a:ext>
            </a:extLst>
          </p:cNvPr>
          <p:cNvSpPr txBox="1"/>
          <p:nvPr/>
        </p:nvSpPr>
        <p:spPr>
          <a:xfrm>
            <a:off x="5445224" y="416496"/>
            <a:ext cx="1259439" cy="10772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kumimoji="1" lang="en-US" altLang="ja-JP" sz="7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A.N.H 2020〈Ver.1.1〉</a:t>
            </a:r>
            <a:endParaRPr kumimoji="1" lang="ja-JP" altLang="en-US" sz="700" dirty="0">
              <a:latin typeface="游ゴシック Medium" panose="020B0500000000000000" pitchFamily="50" charset="-128"/>
              <a:ea typeface="游ゴシック Medium" panose="020B0500000000000000" pitchFamily="50" charset="-128"/>
            </a:endParaRPr>
          </a:p>
        </p:txBody>
      </p:sp>
      <p:graphicFrame>
        <p:nvGraphicFramePr>
          <p:cNvPr id="11" name="表 11">
            <a:extLst>
              <a:ext uri="{FF2B5EF4-FFF2-40B4-BE49-F238E27FC236}">
                <a16:creationId xmlns:a16="http://schemas.microsoft.com/office/drawing/2014/main" id="{BFCB09AC-8F92-495C-81F2-FA9D87CEA14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951619"/>
              </p:ext>
            </p:extLst>
          </p:nvPr>
        </p:nvGraphicFramePr>
        <p:xfrm>
          <a:off x="980728" y="4953000"/>
          <a:ext cx="5472609" cy="2448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32048">
                  <a:extLst>
                    <a:ext uri="{9D8B030D-6E8A-4147-A177-3AD203B41FA5}">
                      <a16:colId xmlns:a16="http://schemas.microsoft.com/office/drawing/2014/main" val="1421442485"/>
                    </a:ext>
                  </a:extLst>
                </a:gridCol>
                <a:gridCol w="1872208">
                  <a:extLst>
                    <a:ext uri="{9D8B030D-6E8A-4147-A177-3AD203B41FA5}">
                      <a16:colId xmlns:a16="http://schemas.microsoft.com/office/drawing/2014/main" val="4202197208"/>
                    </a:ext>
                  </a:extLst>
                </a:gridCol>
                <a:gridCol w="3168353">
                  <a:extLst>
                    <a:ext uri="{9D8B030D-6E8A-4147-A177-3AD203B41FA5}">
                      <a16:colId xmlns:a16="http://schemas.microsoft.com/office/drawing/2014/main" val="3328569747"/>
                    </a:ext>
                  </a:extLst>
                </a:gridCol>
              </a:tblGrid>
              <a:tr h="324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1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大項目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800" b="1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小項目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803433706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1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1</a:t>
                      </a:r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49805739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1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2</a:t>
                      </a:r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17291725"/>
                  </a:ext>
                </a:extLst>
              </a:tr>
              <a:tr h="324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800" b="1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3</a:t>
                      </a:r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16506987"/>
                  </a:ext>
                </a:extLst>
              </a:tr>
              <a:tr h="1152000"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800" b="1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131356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624243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/>
        </p:nvSpPr>
        <p:spPr>
          <a:xfrm>
            <a:off x="333126" y="9016544"/>
            <a:ext cx="39145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" dirty="0"/>
              <a:t>　　　</a:t>
            </a:r>
            <a:endParaRPr lang="en-US" altLang="ja-JP" sz="800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9E53520B-6DE9-4AB6-A18C-C95E7FA6B79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35431"/>
              </p:ext>
            </p:extLst>
          </p:nvPr>
        </p:nvGraphicFramePr>
        <p:xfrm>
          <a:off x="548680" y="524218"/>
          <a:ext cx="6155983" cy="871247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32048">
                  <a:extLst>
                    <a:ext uri="{9D8B030D-6E8A-4147-A177-3AD203B41FA5}">
                      <a16:colId xmlns:a16="http://schemas.microsoft.com/office/drawing/2014/main" val="2445240699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3353858570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803404733"/>
                    </a:ext>
                  </a:extLst>
                </a:gridCol>
                <a:gridCol w="1800200">
                  <a:extLst>
                    <a:ext uri="{9D8B030D-6E8A-4147-A177-3AD203B41FA5}">
                      <a16:colId xmlns:a16="http://schemas.microsoft.com/office/drawing/2014/main" val="3527769173"/>
                    </a:ext>
                  </a:extLst>
                </a:gridCol>
                <a:gridCol w="513442">
                  <a:extLst>
                    <a:ext uri="{9D8B030D-6E8A-4147-A177-3AD203B41FA5}">
                      <a16:colId xmlns:a16="http://schemas.microsoft.com/office/drawing/2014/main" val="895968025"/>
                    </a:ext>
                  </a:extLst>
                </a:gridCol>
                <a:gridCol w="1970133">
                  <a:extLst>
                    <a:ext uri="{9D8B030D-6E8A-4147-A177-3AD203B41FA5}">
                      <a16:colId xmlns:a16="http://schemas.microsoft.com/office/drawing/2014/main" val="3923534555"/>
                    </a:ext>
                  </a:extLst>
                </a:gridCol>
              </a:tblGrid>
              <a:tr h="126800">
                <a:tc rowSpan="2" gridSpan="5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Homework Sheet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（</a:t>
                      </a: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Lesson No.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９</a:t>
                      </a: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-2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）</a:t>
                      </a:r>
                    </a:p>
                  </a:txBody>
                  <a:tcPr marL="78046" marR="78046" marT="39023" marB="3902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チェック担当者サイン</a:t>
                      </a: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03265135"/>
                  </a:ext>
                </a:extLst>
              </a:tr>
              <a:tr h="263767"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210827141"/>
                  </a:ext>
                </a:extLst>
              </a:tr>
              <a:tr h="562258"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学籍番号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氏　名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　印</a:t>
                      </a: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提出締切日と提出先</a:t>
                      </a:r>
                    </a:p>
                  </a:txBody>
                  <a:tcPr marL="72000" marR="36000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月　　　日　　曜日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：　　　　までに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へ提出</a:t>
                      </a: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61364887"/>
                  </a:ext>
                </a:extLst>
              </a:tr>
              <a:tr h="739653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課題内容：保育実習の自己課題を一覧にまとめてみましょう</a:t>
                      </a:r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73841"/>
                  </a:ext>
                </a:extLst>
              </a:tr>
              <a:tr h="7020000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9832084"/>
                  </a:ext>
                </a:extLst>
              </a:tr>
            </a:tbl>
          </a:graphicData>
        </a:graphic>
      </p:graphicFrame>
      <p:sp>
        <p:nvSpPr>
          <p:cNvPr id="5" name="二等辺三角形 4">
            <a:extLst>
              <a:ext uri="{FF2B5EF4-FFF2-40B4-BE49-F238E27FC236}">
                <a16:creationId xmlns:a16="http://schemas.microsoft.com/office/drawing/2014/main" id="{C0118DBE-B054-4CD6-837F-71AC49105937}"/>
              </a:ext>
            </a:extLst>
          </p:cNvPr>
          <p:cNvSpPr/>
          <p:nvPr/>
        </p:nvSpPr>
        <p:spPr>
          <a:xfrm rot="16200000">
            <a:off x="26640" y="4988654"/>
            <a:ext cx="108000" cy="72000"/>
          </a:xfrm>
          <a:prstGeom prst="triangle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5FF12B5-B991-485B-B7F0-E353338D749E}"/>
              </a:ext>
            </a:extLst>
          </p:cNvPr>
          <p:cNvSpPr txBox="1"/>
          <p:nvPr/>
        </p:nvSpPr>
        <p:spPr>
          <a:xfrm>
            <a:off x="5445224" y="416496"/>
            <a:ext cx="1259439" cy="10772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kumimoji="1" lang="en-US" altLang="ja-JP" sz="7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A.N.H 2020〈Ver.1.1〉</a:t>
            </a:r>
            <a:endParaRPr kumimoji="1" lang="ja-JP" altLang="en-US" sz="700" dirty="0">
              <a:latin typeface="游ゴシック Medium" panose="020B0500000000000000" pitchFamily="50" charset="-128"/>
              <a:ea typeface="游ゴシック Medium" panose="020B0500000000000000" pitchFamily="50" charset="-128"/>
            </a:endParaRP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2CC2B5FC-8834-46F6-A540-6559448200B3}"/>
              </a:ext>
            </a:extLst>
          </p:cNvPr>
          <p:cNvGraphicFramePr>
            <a:graphicFrameLocks noGrp="1"/>
          </p:cNvGraphicFramePr>
          <p:nvPr/>
        </p:nvGraphicFramePr>
        <p:xfrm>
          <a:off x="548679" y="2216696"/>
          <a:ext cx="6155983" cy="70200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2079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5719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7694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849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80800">
                <a:tc gridSpan="2">
                  <a:txBody>
                    <a:bodyPr/>
                    <a:lstStyle/>
                    <a:p>
                      <a:pPr algn="dist"/>
                      <a:r>
                        <a:rPr kumimoji="1" lang="ja-JP" altLang="en-US" sz="800" b="1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保育所実習［　　　　］　　年　　月　　日</a:t>
                      </a:r>
                      <a:r>
                        <a:rPr kumimoji="1" lang="en-US" altLang="ja-JP" sz="800" b="1" dirty="0" err="1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〜</a:t>
                      </a:r>
                      <a:r>
                        <a:rPr kumimoji="1" lang="ja-JP" altLang="en-US" sz="800" b="1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　　月　　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dist"/>
                      <a:r>
                        <a:rPr kumimoji="1" lang="ja-JP" altLang="en-US" sz="800" b="1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保育所実習［　　　　］　　年　　月　　日</a:t>
                      </a:r>
                      <a:r>
                        <a:rPr kumimoji="1" lang="en-US" altLang="ja-JP" sz="800" b="1" dirty="0" err="1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〜</a:t>
                      </a:r>
                      <a:r>
                        <a:rPr kumimoji="1" lang="ja-JP" altLang="en-US" sz="800" b="1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　　月　　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総合課題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総合課題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１日目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１日目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２日目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２日目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３日目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３日目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４日目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４日目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５日目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５日目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６日目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６日目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７日目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７日目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８日目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８日目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９日目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９日目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１０日目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１０日目</a:t>
                      </a:r>
                    </a:p>
                    <a:p>
                      <a:pPr algn="ctr"/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280800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その他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800" dirty="0">
                          <a:latin typeface="游ゴシック" panose="020B0400000000000000" pitchFamily="50" charset="-128"/>
                          <a:ea typeface="游ゴシック" panose="020B0400000000000000" pitchFamily="50" charset="-128"/>
                        </a:rPr>
                        <a:t>その他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280800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1" lang="ja-JP" altLang="en-US" sz="800" dirty="0"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904542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/>
        </p:nvSpPr>
        <p:spPr>
          <a:xfrm>
            <a:off x="333126" y="9016544"/>
            <a:ext cx="39145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" dirty="0"/>
              <a:t>　　　</a:t>
            </a:r>
            <a:endParaRPr lang="en-US" altLang="ja-JP" sz="800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9E53520B-6DE9-4AB6-A18C-C95E7FA6B79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4314473"/>
              </p:ext>
            </p:extLst>
          </p:nvPr>
        </p:nvGraphicFramePr>
        <p:xfrm>
          <a:off x="548680" y="524218"/>
          <a:ext cx="6155983" cy="87141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432048">
                  <a:extLst>
                    <a:ext uri="{9D8B030D-6E8A-4147-A177-3AD203B41FA5}">
                      <a16:colId xmlns:a16="http://schemas.microsoft.com/office/drawing/2014/main" val="2445240699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3353858570"/>
                    </a:ext>
                  </a:extLst>
                </a:gridCol>
                <a:gridCol w="216024">
                  <a:extLst>
                    <a:ext uri="{9D8B030D-6E8A-4147-A177-3AD203B41FA5}">
                      <a16:colId xmlns:a16="http://schemas.microsoft.com/office/drawing/2014/main" val="2803404733"/>
                    </a:ext>
                  </a:extLst>
                </a:gridCol>
                <a:gridCol w="1800200">
                  <a:extLst>
                    <a:ext uri="{9D8B030D-6E8A-4147-A177-3AD203B41FA5}">
                      <a16:colId xmlns:a16="http://schemas.microsoft.com/office/drawing/2014/main" val="3527769173"/>
                    </a:ext>
                  </a:extLst>
                </a:gridCol>
                <a:gridCol w="513442">
                  <a:extLst>
                    <a:ext uri="{9D8B030D-6E8A-4147-A177-3AD203B41FA5}">
                      <a16:colId xmlns:a16="http://schemas.microsoft.com/office/drawing/2014/main" val="895968025"/>
                    </a:ext>
                  </a:extLst>
                </a:gridCol>
                <a:gridCol w="1970133">
                  <a:extLst>
                    <a:ext uri="{9D8B030D-6E8A-4147-A177-3AD203B41FA5}">
                      <a16:colId xmlns:a16="http://schemas.microsoft.com/office/drawing/2014/main" val="3923534555"/>
                    </a:ext>
                  </a:extLst>
                </a:gridCol>
              </a:tblGrid>
              <a:tr h="129431">
                <a:tc rowSpan="2" gridSpan="5"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Homework Sheet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（</a:t>
                      </a:r>
                      <a:r>
                        <a:rPr kumimoji="1" lang="en-US" altLang="ja-JP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Lesson No.12</a:t>
                      </a:r>
                      <a:r>
                        <a:rPr kumimoji="1" lang="ja-JP" altLang="en-US" sz="16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）</a:t>
                      </a:r>
                    </a:p>
                  </a:txBody>
                  <a:tcPr marL="78046" marR="78046" marT="39023" marB="3902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8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チェック担当者サイン</a:t>
                      </a: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4203265135"/>
                  </a:ext>
                </a:extLst>
              </a:tr>
              <a:tr h="269241">
                <a:tc gridSpan="5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0" marB="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210827141"/>
                  </a:ext>
                </a:extLst>
              </a:tr>
              <a:tr h="573926"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学籍番号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氏　名</a:t>
                      </a: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　印</a:t>
                      </a: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提出締切日と提出先</a:t>
                      </a:r>
                    </a:p>
                  </a:txBody>
                  <a:tcPr marL="72000" marR="36000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月　　　日　　曜日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：　　　　までに</a:t>
                      </a:r>
                      <a:endParaRPr kumimoji="1" lang="en-US" altLang="ja-JP" sz="9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pPr>
                        <a:lnSpc>
                          <a:spcPts val="1200"/>
                        </a:lnSpc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　　　　　　　　　　　へ提出</a:t>
                      </a: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861364887"/>
                  </a:ext>
                </a:extLst>
              </a:tr>
              <a:tr h="575864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課題内容：実習園の概要を調べて記入しましょう</a:t>
                      </a:r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9073841"/>
                  </a:ext>
                </a:extLst>
              </a:tr>
              <a:tr h="7165678">
                <a:tc gridSpan="6"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72000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8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89889" marR="89889" marT="44945" marB="44945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9832084"/>
                  </a:ext>
                </a:extLst>
              </a:tr>
            </a:tbl>
          </a:graphicData>
        </a:graphic>
      </p:graphicFrame>
      <p:sp>
        <p:nvSpPr>
          <p:cNvPr id="5" name="二等辺三角形 4">
            <a:extLst>
              <a:ext uri="{FF2B5EF4-FFF2-40B4-BE49-F238E27FC236}">
                <a16:creationId xmlns:a16="http://schemas.microsoft.com/office/drawing/2014/main" id="{C0118DBE-B054-4CD6-837F-71AC49105937}"/>
              </a:ext>
            </a:extLst>
          </p:cNvPr>
          <p:cNvSpPr/>
          <p:nvPr/>
        </p:nvSpPr>
        <p:spPr>
          <a:xfrm rot="16200000">
            <a:off x="26640" y="4988654"/>
            <a:ext cx="108000" cy="72000"/>
          </a:xfrm>
          <a:prstGeom prst="triangle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5FF12B5-B991-485B-B7F0-E353338D749E}"/>
              </a:ext>
            </a:extLst>
          </p:cNvPr>
          <p:cNvSpPr txBox="1"/>
          <p:nvPr/>
        </p:nvSpPr>
        <p:spPr>
          <a:xfrm>
            <a:off x="5445224" y="416496"/>
            <a:ext cx="1259439" cy="10772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kumimoji="1" lang="en-US" altLang="ja-JP" sz="7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A.N.H 2020〈Ver.1.1〉</a:t>
            </a:r>
            <a:endParaRPr kumimoji="1" lang="ja-JP" altLang="en-US" sz="700" dirty="0">
              <a:latin typeface="游ゴシック Medium" panose="020B0500000000000000" pitchFamily="50" charset="-128"/>
              <a:ea typeface="游ゴシック Medium" panose="020B0500000000000000" pitchFamily="50" charset="-128"/>
            </a:endParaRPr>
          </a:p>
        </p:txBody>
      </p:sp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BB316881-64F9-402E-8CDD-B9CB1AA54A3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6693368"/>
              </p:ext>
            </p:extLst>
          </p:nvPr>
        </p:nvGraphicFramePr>
        <p:xfrm>
          <a:off x="548663" y="2072351"/>
          <a:ext cx="6156000" cy="821032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6121">
                  <a:extLst>
                    <a:ext uri="{9D8B030D-6E8A-4147-A177-3AD203B41FA5}">
                      <a16:colId xmlns:a16="http://schemas.microsoft.com/office/drawing/2014/main" val="1639332634"/>
                    </a:ext>
                  </a:extLst>
                </a:gridCol>
                <a:gridCol w="2573927">
                  <a:extLst>
                    <a:ext uri="{9D8B030D-6E8A-4147-A177-3AD203B41FA5}">
                      <a16:colId xmlns:a16="http://schemas.microsoft.com/office/drawing/2014/main" val="2478664067"/>
                    </a:ext>
                  </a:extLst>
                </a:gridCol>
                <a:gridCol w="648072">
                  <a:extLst>
                    <a:ext uri="{9D8B030D-6E8A-4147-A177-3AD203B41FA5}">
                      <a16:colId xmlns:a16="http://schemas.microsoft.com/office/drawing/2014/main" val="2757885837"/>
                    </a:ext>
                  </a:extLst>
                </a:gridCol>
                <a:gridCol w="1997880">
                  <a:extLst>
                    <a:ext uri="{9D8B030D-6E8A-4147-A177-3AD203B41FA5}">
                      <a16:colId xmlns:a16="http://schemas.microsoft.com/office/drawing/2014/main" val="734802084"/>
                    </a:ext>
                  </a:extLst>
                </a:gridCol>
              </a:tblGrid>
              <a:tr h="210742">
                <a:tc>
                  <a:txBody>
                    <a:bodyPr/>
                    <a:lstStyle/>
                    <a:p>
                      <a:r>
                        <a:rPr kumimoji="1" lang="en-US" altLang="en-US" sz="700" dirty="0" err="1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園名（設置主体）</a:t>
                      </a:r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4980058"/>
                  </a:ext>
                </a:extLst>
              </a:tr>
              <a:tr h="203430">
                <a:tc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所在地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34995885"/>
                  </a:ext>
                </a:extLst>
              </a:tr>
              <a:tr h="203430">
                <a:tc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園長名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電話番号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927278710"/>
                  </a:ext>
                </a:extLst>
              </a:tr>
              <a:tr h="203430">
                <a:tc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設置年月日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4694972"/>
                  </a:ext>
                </a:extLst>
              </a:tr>
            </a:tbl>
          </a:graphicData>
        </a:graphic>
      </p:graphicFrame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095CEDDF-D7DB-4890-A57A-F98F15F6F6D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01082826"/>
              </p:ext>
            </p:extLst>
          </p:nvPr>
        </p:nvGraphicFramePr>
        <p:xfrm>
          <a:off x="548663" y="2893383"/>
          <a:ext cx="6156000" cy="634497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93612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21987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6319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項　　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内　　　容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24537">
                <a:tc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①</a:t>
                      </a:r>
                      <a:r>
                        <a:rPr kumimoji="1" lang="en-US" altLang="en-US" sz="700" dirty="0" err="1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沿革</a:t>
                      </a:r>
                      <a:endParaRPr kumimoji="1" lang="en-US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（園設立の目的と、これまでの歴史）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950653">
                <a:tc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②設立理念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16126">
                <a:tc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③保育方針</a:t>
                      </a:r>
                      <a:endParaRPr kumimoji="1" lang="en-US" altLang="ja-JP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70274">
                <a:tc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④クラス編成と</a:t>
                      </a:r>
                      <a:endParaRPr kumimoji="1" lang="en-US" altLang="ja-JP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園児数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620192">
                <a:tc>
                  <a:txBody>
                    <a:bodyPr/>
                    <a:lstStyle/>
                    <a:p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⑤保育時間・</a:t>
                      </a:r>
                      <a:endParaRPr kumimoji="1" lang="en-US" altLang="ja-JP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r>
                        <a:rPr kumimoji="1" lang="en-US" altLang="ja-JP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1</a:t>
                      </a:r>
                      <a:r>
                        <a:rPr kumimoji="1"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日の流れ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759246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Box 19"/>
          <p:cNvSpPr txBox="1"/>
          <p:nvPr/>
        </p:nvSpPr>
        <p:spPr>
          <a:xfrm>
            <a:off x="333126" y="9016544"/>
            <a:ext cx="391454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" dirty="0"/>
              <a:t>　　　</a:t>
            </a:r>
            <a:endParaRPr lang="en-US" altLang="ja-JP" sz="800" dirty="0"/>
          </a:p>
        </p:txBody>
      </p:sp>
      <p:sp>
        <p:nvSpPr>
          <p:cNvPr id="5" name="二等辺三角形 4">
            <a:extLst>
              <a:ext uri="{FF2B5EF4-FFF2-40B4-BE49-F238E27FC236}">
                <a16:creationId xmlns:a16="http://schemas.microsoft.com/office/drawing/2014/main" id="{C0118DBE-B054-4CD6-837F-71AC49105937}"/>
              </a:ext>
            </a:extLst>
          </p:cNvPr>
          <p:cNvSpPr/>
          <p:nvPr/>
        </p:nvSpPr>
        <p:spPr>
          <a:xfrm rot="16200000">
            <a:off x="26640" y="4988654"/>
            <a:ext cx="108000" cy="72000"/>
          </a:xfrm>
          <a:prstGeom prst="triangle">
            <a:avLst/>
          </a:prstGeom>
          <a:solidFill>
            <a:schemeClr val="tx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5FF12B5-B991-485B-B7F0-E353338D749E}"/>
              </a:ext>
            </a:extLst>
          </p:cNvPr>
          <p:cNvSpPr txBox="1"/>
          <p:nvPr/>
        </p:nvSpPr>
        <p:spPr>
          <a:xfrm>
            <a:off x="5445224" y="416496"/>
            <a:ext cx="1259439" cy="10772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r"/>
            <a:r>
              <a:rPr kumimoji="1" lang="en-US" altLang="ja-JP" sz="7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A.N.H 2020〈Ver.1.1〉</a:t>
            </a:r>
            <a:endParaRPr kumimoji="1" lang="ja-JP" altLang="en-US" sz="700" dirty="0">
              <a:latin typeface="游ゴシック Medium" panose="020B0500000000000000" pitchFamily="50" charset="-128"/>
              <a:ea typeface="游ゴシック Medium" panose="020B0500000000000000" pitchFamily="50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34BF062-F13F-471B-8DAE-64342C577E48}"/>
              </a:ext>
            </a:extLst>
          </p:cNvPr>
          <p:cNvSpPr/>
          <p:nvPr/>
        </p:nvSpPr>
        <p:spPr>
          <a:xfrm>
            <a:off x="468110" y="272480"/>
            <a:ext cx="5400599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ja-JP" sz="14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Homework Sheet</a:t>
            </a:r>
            <a:r>
              <a:rPr lang="ja-JP" altLang="en-US" sz="14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　（</a:t>
            </a:r>
            <a:r>
              <a:rPr lang="en-US" altLang="ja-JP" sz="14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Lesson No.12</a:t>
            </a:r>
            <a:r>
              <a:rPr lang="ja-JP" altLang="en-US" sz="1400" dirty="0">
                <a:latin typeface="游ゴシック Medium" panose="020B0500000000000000" pitchFamily="50" charset="-128"/>
                <a:ea typeface="游ゴシック Medium" panose="020B0500000000000000" pitchFamily="50" charset="-128"/>
              </a:rPr>
              <a:t>）続き</a:t>
            </a:r>
          </a:p>
        </p:txBody>
      </p: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1E8064CF-4F45-4DD1-B608-66B5D9E051B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88501902"/>
              </p:ext>
            </p:extLst>
          </p:nvPr>
        </p:nvGraphicFramePr>
        <p:xfrm>
          <a:off x="548679" y="524218"/>
          <a:ext cx="6155983" cy="870777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4574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3102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3500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項　　目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700" b="1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内　　　容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5088">
                <a:tc>
                  <a:txBody>
                    <a:bodyPr/>
                    <a:lstStyle/>
                    <a:p>
                      <a:r>
                        <a:rPr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⑥職員構成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955088">
                <a:tc>
                  <a:txBody>
                    <a:bodyPr/>
                    <a:lstStyle/>
                    <a:p>
                      <a:r>
                        <a:rPr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⑦園周辺の</a:t>
                      </a:r>
                      <a:endParaRPr lang="en-US" altLang="ja-JP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r>
                        <a:rPr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環境と特徴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4142411">
                <a:tc>
                  <a:txBody>
                    <a:bodyPr/>
                    <a:lstStyle/>
                    <a:p>
                      <a:r>
                        <a:rPr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⑧園の平面図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979203">
                <a:tc>
                  <a:txBody>
                    <a:bodyPr/>
                    <a:lstStyle/>
                    <a:p>
                      <a:r>
                        <a:rPr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⑨行事予定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979203">
                <a:tc>
                  <a:txBody>
                    <a:bodyPr/>
                    <a:lstStyle/>
                    <a:p>
                      <a:r>
                        <a:rPr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⑩保育課程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461776">
                <a:tc>
                  <a:txBody>
                    <a:bodyPr/>
                    <a:lstStyle/>
                    <a:p>
                      <a:r>
                        <a:rPr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⑪特別保育事業</a:t>
                      </a:r>
                      <a:endParaRPr lang="en-US" altLang="ja-JP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  <a:p>
                      <a:r>
                        <a:rPr lang="ja-JP" altLang="en-US" sz="700" dirty="0">
                          <a:latin typeface="游ゴシック Medium" panose="020B0500000000000000" pitchFamily="50" charset="-128"/>
                          <a:ea typeface="游ゴシック Medium" panose="020B0500000000000000" pitchFamily="50" charset="-128"/>
                        </a:rPr>
                        <a:t>や独自の取り組み</a:t>
                      </a:r>
                    </a:p>
                  </a:txBody>
                  <a:tcPr marL="36000" marR="36000" marT="36000" marB="3600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700" dirty="0">
                        <a:latin typeface="游ゴシック Medium" panose="020B0500000000000000" pitchFamily="50" charset="-128"/>
                        <a:ea typeface="游ゴシック Medium" panose="020B0500000000000000" pitchFamily="50" charset="-128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946941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キュート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328</TotalTime>
  <Words>858</Words>
  <Application>Microsoft Office PowerPoint</Application>
  <PresentationFormat>A4 210 x 297 mm</PresentationFormat>
  <Paragraphs>262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2" baseType="lpstr">
      <vt:lpstr>游ゴシック</vt:lpstr>
      <vt:lpstr>游ゴシック Medium</vt:lpstr>
      <vt:lpstr>Arial</vt:lpstr>
      <vt:lpstr>Calibri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>同文書院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保育所実習研究Aワークシート</dc:title>
  <dc:creator>同文書院 同文書院</dc:creator>
  <cp:lastModifiedBy>shimizu</cp:lastModifiedBy>
  <cp:revision>73</cp:revision>
  <cp:lastPrinted>2020-08-20T08:33:02Z</cp:lastPrinted>
  <dcterms:created xsi:type="dcterms:W3CDTF">2020-07-31T02:16:04Z</dcterms:created>
  <dcterms:modified xsi:type="dcterms:W3CDTF">2020-08-21T05:24:24Z</dcterms:modified>
</cp:coreProperties>
</file>